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5" r:id="rId2"/>
    <p:sldId id="400" r:id="rId3"/>
    <p:sldId id="401" r:id="rId4"/>
    <p:sldId id="402" r:id="rId5"/>
    <p:sldId id="403" r:id="rId6"/>
    <p:sldId id="405" r:id="rId7"/>
    <p:sldId id="406" r:id="rId8"/>
    <p:sldId id="407" r:id="rId9"/>
    <p:sldId id="408" r:id="rId10"/>
    <p:sldId id="409" r:id="rId11"/>
    <p:sldId id="410" r:id="rId12"/>
    <p:sldId id="424" r:id="rId13"/>
    <p:sldId id="413" r:id="rId14"/>
    <p:sldId id="414" r:id="rId15"/>
    <p:sldId id="415" r:id="rId16"/>
    <p:sldId id="416" r:id="rId17"/>
    <p:sldId id="417" r:id="rId18"/>
    <p:sldId id="418" r:id="rId19"/>
    <p:sldId id="419" r:id="rId20"/>
    <p:sldId id="420" r:id="rId21"/>
    <p:sldId id="425" r:id="rId22"/>
    <p:sldId id="421" r:id="rId23"/>
    <p:sldId id="427" r:id="rId24"/>
    <p:sldId id="436" r:id="rId25"/>
    <p:sldId id="437" r:id="rId26"/>
    <p:sldId id="438" r:id="rId27"/>
    <p:sldId id="439" r:id="rId28"/>
    <p:sldId id="428" r:id="rId29"/>
    <p:sldId id="295" r:id="rId30"/>
    <p:sldId id="376" r:id="rId31"/>
    <p:sldId id="298" r:id="rId32"/>
    <p:sldId id="369" r:id="rId33"/>
    <p:sldId id="3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79B53-D6EE-40E3-A45A-A21F062D0A0D}" type="datetimeFigureOut">
              <a:rPr lang="en-US" smtClean="0"/>
              <a:pPr/>
              <a:t>7/28/2022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6088-79B6-43FD-8169-9C1DCC446DC5}" type="slidenum">
              <a:rPr lang="en-US" smtClean="0"/>
              <a:pPr/>
              <a:t>‹#›</a:t>
            </a:fld>
            <a:endParaRPr lang="en-US"/>
          </a:p>
        </p:txBody>
      </p:sp>
    </p:spTree>
    <p:extLst>
      <p:ext uri="{BB962C8B-B14F-4D97-AF65-F5344CB8AC3E}">
        <p14:creationId xmlns:p14="http://schemas.microsoft.com/office/powerpoint/2010/main" val="232152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a:t>
            </a:fld>
            <a:endParaRPr lang="en-US"/>
          </a:p>
        </p:txBody>
      </p:sp>
    </p:spTree>
    <p:extLst>
      <p:ext uri="{BB962C8B-B14F-4D97-AF65-F5344CB8AC3E}">
        <p14:creationId xmlns:p14="http://schemas.microsoft.com/office/powerpoint/2010/main" val="111924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29</a:t>
            </a:fld>
            <a:endParaRPr lang="en-US"/>
          </a:p>
        </p:txBody>
      </p:sp>
    </p:spTree>
    <p:extLst>
      <p:ext uri="{BB962C8B-B14F-4D97-AF65-F5344CB8AC3E}">
        <p14:creationId xmlns:p14="http://schemas.microsoft.com/office/powerpoint/2010/main" val="91639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31</a:t>
            </a:fld>
            <a:endParaRPr lang="en-US"/>
          </a:p>
        </p:txBody>
      </p:sp>
    </p:spTree>
    <p:extLst>
      <p:ext uri="{BB962C8B-B14F-4D97-AF65-F5344CB8AC3E}">
        <p14:creationId xmlns:p14="http://schemas.microsoft.com/office/powerpoint/2010/main" val="417455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32</a:t>
            </a:fld>
            <a:endParaRPr lang="en-US"/>
          </a:p>
        </p:txBody>
      </p:sp>
    </p:spTree>
    <p:extLst>
      <p:ext uri="{BB962C8B-B14F-4D97-AF65-F5344CB8AC3E}">
        <p14:creationId xmlns:p14="http://schemas.microsoft.com/office/powerpoint/2010/main" val="46917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84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004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12</a:t>
            </a:fld>
            <a:endParaRPr lang="en-US"/>
          </a:p>
        </p:txBody>
      </p:sp>
    </p:spTree>
    <p:extLst>
      <p:ext uri="{BB962C8B-B14F-4D97-AF65-F5344CB8AC3E}">
        <p14:creationId xmlns:p14="http://schemas.microsoft.com/office/powerpoint/2010/main" val="191078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14</a:t>
            </a:fld>
            <a:endParaRPr lang="en-US"/>
          </a:p>
        </p:txBody>
      </p:sp>
    </p:spTree>
    <p:extLst>
      <p:ext uri="{BB962C8B-B14F-4D97-AF65-F5344CB8AC3E}">
        <p14:creationId xmlns:p14="http://schemas.microsoft.com/office/powerpoint/2010/main" val="86638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19</a:t>
            </a:fld>
            <a:endParaRPr lang="en-US"/>
          </a:p>
        </p:txBody>
      </p:sp>
    </p:spTree>
    <p:extLst>
      <p:ext uri="{BB962C8B-B14F-4D97-AF65-F5344CB8AC3E}">
        <p14:creationId xmlns:p14="http://schemas.microsoft.com/office/powerpoint/2010/main" val="24733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21</a:t>
            </a:fld>
            <a:endParaRPr lang="en-US"/>
          </a:p>
        </p:txBody>
      </p:sp>
    </p:spTree>
    <p:extLst>
      <p:ext uri="{BB962C8B-B14F-4D97-AF65-F5344CB8AC3E}">
        <p14:creationId xmlns:p14="http://schemas.microsoft.com/office/powerpoint/2010/main" val="399557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acfa05443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acfa0544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2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cfa054435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cfa05443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2117133"/>
            <a:ext cx="2996400" cy="137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8761D"/>
              </a:buClr>
              <a:buSzPts val="3000"/>
              <a:buNone/>
              <a:defRPr sz="3000">
                <a:solidFill>
                  <a:srgbClr val="38761D"/>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8" name="Google Shape;28;p7"/>
          <p:cNvSpPr txBox="1">
            <a:spLocks noGrp="1"/>
          </p:cNvSpPr>
          <p:nvPr>
            <p:ph type="body" idx="1"/>
          </p:nvPr>
        </p:nvSpPr>
        <p:spPr>
          <a:xfrm>
            <a:off x="713225" y="3494467"/>
            <a:ext cx="2880900" cy="124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2150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3E74C-22C4-4F63-9B69-88079DB08943}"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3E74C-22C4-4F63-9B69-88079DB08943}"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74C-22C4-4F63-9B69-88079DB08943}" type="datetimeFigureOut">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74C-22C4-4F63-9B69-88079DB08943}"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0-9064-4386-9160-5DC269561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audio" Target="../media/audio1.wav"/><Relationship Id="rId7" Type="http://schemas.openxmlformats.org/officeDocument/2006/relationships/image" Target="../media/image43.jpeg"/><Relationship Id="rId12"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25.xml"/><Relationship Id="rId11" Type="http://schemas.openxmlformats.org/officeDocument/2006/relationships/image" Target="../media/image41.wmf"/><Relationship Id="rId5" Type="http://schemas.openxmlformats.org/officeDocument/2006/relationships/image" Target="../media/image42.jpeg"/><Relationship Id="rId10" Type="http://schemas.openxmlformats.org/officeDocument/2006/relationships/oleObject" Target="../embeddings/oleObject1.bin"/><Relationship Id="rId4" Type="http://schemas.openxmlformats.org/officeDocument/2006/relationships/slide" Target="slide26.xml"/><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TRỒNG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06779"/>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3. Chăm sóc rừng sau khi trồng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29781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quarter" idx="3"/>
          </p:nvPr>
        </p:nvSpPr>
        <p:spPr>
          <a:xfrm>
            <a:off x="4876800" y="2819400"/>
            <a:ext cx="4038600" cy="1828800"/>
          </a:xfrm>
        </p:spPr>
        <p:txBody>
          <a:bodyPr rtlCol="0">
            <a:normAutofit lnSpcReduction="10000"/>
          </a:bodyPr>
          <a:lstStyle/>
          <a:p>
            <a:pPr algn="just" eaLnBrk="1" fontAlgn="auto" hangingPunct="1">
              <a:spcAft>
                <a:spcPts val="0"/>
              </a:spcAft>
              <a:defRPr/>
            </a:pPr>
            <a:r>
              <a:rPr lang="vi-VN" sz="2800" b="0" dirty="0">
                <a:latin typeface="+mj-lt"/>
              </a:rPr>
              <a:t>Tiến hành ngay khi trồng cây từ 1 đến 3 tháng.</a:t>
            </a:r>
          </a:p>
          <a:p>
            <a:pPr algn="just" eaLnBrk="1" fontAlgn="auto" hangingPunct="1">
              <a:spcAft>
                <a:spcPts val="0"/>
              </a:spcAft>
              <a:defRPr/>
            </a:pPr>
            <a:r>
              <a:rPr lang="vi-VN" sz="2800" b="0" dirty="0">
                <a:latin typeface="+mj-lt"/>
              </a:rPr>
              <a:t>Làm sạch cỏ xung quanh gốc cây</a:t>
            </a:r>
            <a:r>
              <a:rPr lang="en-US" sz="2800" b="0" dirty="0">
                <a:latin typeface="+mj-lt"/>
              </a:rPr>
              <a:t>.</a:t>
            </a:r>
            <a:endParaRPr lang="vi-VN" sz="2800" b="0" dirty="0">
              <a:latin typeface="+mj-lt"/>
            </a:endParaRPr>
          </a:p>
          <a:p>
            <a:pPr eaLnBrk="1" fontAlgn="auto" hangingPunct="1">
              <a:spcAft>
                <a:spcPts val="0"/>
              </a:spcAft>
              <a:defRPr/>
            </a:pPr>
            <a:endParaRPr lang="vi-VN" dirty="0"/>
          </a:p>
        </p:txBody>
      </p:sp>
      <p:pic>
        <p:nvPicPr>
          <p:cNvPr id="19459" name="Picture 2" descr="HÃ¬nh áº£nh cÃ³ liÃªn quan"/>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28600" y="1295400"/>
            <a:ext cx="4648200" cy="5257800"/>
          </a:xfrm>
        </p:spPr>
      </p:pic>
      <p:sp>
        <p:nvSpPr>
          <p:cNvPr id="6" name="Rectangle 5"/>
          <p:cNvSpPr/>
          <p:nvPr/>
        </p:nvSpPr>
        <p:spPr>
          <a:xfrm>
            <a:off x="5562600" y="1675434"/>
            <a:ext cx="1495922"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Làm </a:t>
            </a:r>
            <a:r>
              <a:rPr lang="vi-VN" sz="3200" b="1" dirty="0">
                <a:solidFill>
                  <a:srgbClr val="FF0000"/>
                </a:solidFill>
                <a:latin typeface="+mj-lt"/>
              </a:rPr>
              <a:t>cỏ</a:t>
            </a:r>
          </a:p>
        </p:txBody>
      </p:sp>
    </p:spTree>
    <p:extLst>
      <p:ext uri="{BB962C8B-B14F-4D97-AF65-F5344CB8AC3E}">
        <p14:creationId xmlns:p14="http://schemas.microsoft.com/office/powerpoint/2010/main" val="320970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566738"/>
            <a:ext cx="4572000" cy="584200"/>
          </a:xfrm>
          <a:prstGeom prst="rect">
            <a:avLst/>
          </a:prstGeom>
        </p:spPr>
        <p:txBody>
          <a:bodyPr>
            <a:spAutoFit/>
          </a:bodyPr>
          <a:lstStyle/>
          <a:p>
            <a:pPr eaLnBrk="1" fontAlgn="auto" hangingPunct="1">
              <a:spcBef>
                <a:spcPct val="20000"/>
              </a:spcBef>
              <a:spcAft>
                <a:spcPts val="0"/>
              </a:spcAft>
              <a:defRPr/>
            </a:pPr>
            <a:r>
              <a:rPr lang="vi-VN" sz="3200" b="1" dirty="0" smtClean="0">
                <a:solidFill>
                  <a:srgbClr val="FF0000"/>
                </a:solidFill>
                <a:latin typeface="Times New Roman" panose="02020603050405020304" pitchFamily="18" charset="0"/>
                <a:cs typeface="+mn-cs"/>
              </a:rPr>
              <a:t>Xới </a:t>
            </a:r>
            <a:r>
              <a:rPr lang="vi-VN" sz="3200" b="1" dirty="0">
                <a:solidFill>
                  <a:srgbClr val="FF0000"/>
                </a:solidFill>
                <a:latin typeface="Times New Roman" panose="02020603050405020304" pitchFamily="18" charset="0"/>
                <a:cs typeface="+mn-cs"/>
              </a:rPr>
              <a:t>đất, vun gốc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2362200"/>
            <a:ext cx="7367587"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862013" y="1558925"/>
            <a:ext cx="800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Làm cho đất tơi xốp, thoáng khí, giữ ẩm cho đất.</a:t>
            </a:r>
          </a:p>
        </p:txBody>
      </p:sp>
      <p:sp>
        <p:nvSpPr>
          <p:cNvPr id="17" name="Rectangle 16"/>
          <p:cNvSpPr>
            <a:spLocks noChangeArrowheads="1"/>
          </p:cNvSpPr>
          <p:nvPr/>
        </p:nvSpPr>
        <p:spPr bwMode="auto">
          <a:xfrm>
            <a:off x="820737" y="1063626"/>
            <a:ext cx="826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Giữ cho </a:t>
            </a:r>
            <a:r>
              <a:rPr lang="en-US" altLang="en-US" sz="2800" dirty="0" smtClean="0">
                <a:solidFill>
                  <a:srgbClr val="000000"/>
                </a:solidFill>
                <a:latin typeface="Times New Roman" panose="02020603050405020304" pitchFamily="18" charset="0"/>
                <a:cs typeface="Times New Roman" panose="02020603050405020304" pitchFamily="18" charset="0"/>
              </a:rPr>
              <a:t>cây </a:t>
            </a:r>
            <a:r>
              <a:rPr lang="en-US" altLang="en-US" sz="2800" dirty="0">
                <a:solidFill>
                  <a:srgbClr val="000000"/>
                </a:solidFill>
                <a:latin typeface="Times New Roman" panose="02020603050405020304" pitchFamily="18" charset="0"/>
                <a:cs typeface="Times New Roman" panose="02020603050405020304" pitchFamily="18" charset="0"/>
              </a:rPr>
              <a:t>không bị nghiêng đổ khi gặp mưa hoặc gió.</a:t>
            </a:r>
          </a:p>
        </p:txBody>
      </p:sp>
    </p:spTree>
    <p:extLst>
      <p:ext uri="{BB962C8B-B14F-4D97-AF65-F5344CB8AC3E}">
        <p14:creationId xmlns:p14="http://schemas.microsoft.com/office/powerpoint/2010/main" val="343885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xit" presetSubtype="0" fill="hold" grpId="1" nodeType="with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2"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2</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BẢO VỆ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rgbClr val="3333FF"/>
                </a:solidFill>
                <a:latin typeface="Times New Roman" pitchFamily="18" charset="0"/>
              </a:rPr>
              <a:t>2.1. Sự cần thiết phải bảo vệ rừng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15033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Rectangle 37"/>
          <p:cNvSpPr>
            <a:spLocks noChangeArrowheads="1"/>
          </p:cNvSpPr>
          <p:nvPr/>
        </p:nvSpPr>
        <p:spPr bwMode="auto">
          <a:xfrm>
            <a:off x="1066800" y="5201264"/>
            <a:ext cx="5715000" cy="685800"/>
          </a:xfrm>
          <a:prstGeom prst="rect">
            <a:avLst/>
          </a:prstGeom>
          <a:noFill/>
          <a:ln w="9525">
            <a:noFill/>
            <a:miter lim="800000"/>
            <a:headEnd/>
            <a:tailEnd/>
          </a:ln>
        </p:spPr>
        <p:txBody>
          <a:bodyPr wrap="none" anchor="ctr"/>
          <a:lstStyle/>
          <a:p>
            <a:r>
              <a:rPr lang="en-US" sz="2000" b="1" err="1">
                <a:solidFill>
                  <a:srgbClr val="FF0000"/>
                </a:solidFill>
              </a:rPr>
              <a:t>Nhận</a:t>
            </a:r>
            <a:r>
              <a:rPr lang="en-US" sz="2000" b="1">
                <a:solidFill>
                  <a:srgbClr val="FF0000"/>
                </a:solidFill>
              </a:rPr>
              <a:t> </a:t>
            </a:r>
            <a:r>
              <a:rPr lang="en-US" sz="2000" b="1" err="1">
                <a:solidFill>
                  <a:srgbClr val="FF0000"/>
                </a:solidFill>
              </a:rPr>
              <a:t>xét</a:t>
            </a:r>
            <a:r>
              <a:rPr lang="en-US" sz="2000" b="1">
                <a:solidFill>
                  <a:srgbClr val="FF0000"/>
                </a:solidFill>
              </a:rPr>
              <a:t> : </a:t>
            </a:r>
            <a:endParaRPr lang="en-US" sz="2000" b="1" smtClean="0">
              <a:solidFill>
                <a:srgbClr val="FF0000"/>
              </a:solidFill>
            </a:endParaRPr>
          </a:p>
          <a:p>
            <a:pPr>
              <a:buFontTx/>
              <a:buChar char="-"/>
            </a:pPr>
            <a:r>
              <a:rPr lang="en-US" sz="2000" b="1" smtClean="0">
                <a:solidFill>
                  <a:srgbClr val="0000FF"/>
                </a:solidFill>
              </a:rPr>
              <a:t> </a:t>
            </a:r>
            <a:r>
              <a:rPr lang="en-US" sz="2000" b="1" err="1" smtClean="0">
                <a:solidFill>
                  <a:srgbClr val="0000FF"/>
                </a:solidFill>
              </a:rPr>
              <a:t>Diện</a:t>
            </a:r>
            <a:r>
              <a:rPr lang="en-US" sz="2000" b="1" smtClean="0">
                <a:solidFill>
                  <a:srgbClr val="0000FF"/>
                </a:solidFill>
              </a:rPr>
              <a:t> </a:t>
            </a:r>
            <a:r>
              <a:rPr lang="en-US" sz="2000" b="1" err="1">
                <a:solidFill>
                  <a:srgbClr val="0000FF"/>
                </a:solidFill>
              </a:rPr>
              <a:t>tích</a:t>
            </a:r>
            <a:r>
              <a:rPr lang="en-US" sz="2000" b="1">
                <a:solidFill>
                  <a:srgbClr val="0000FF"/>
                </a:solidFill>
              </a:rPr>
              <a:t> </a:t>
            </a:r>
            <a:r>
              <a:rPr lang="en-US" sz="2000" b="1" err="1" smtClean="0">
                <a:solidFill>
                  <a:srgbClr val="0000FF"/>
                </a:solidFill>
              </a:rPr>
              <a:t>rừng</a:t>
            </a:r>
            <a:r>
              <a:rPr lang="en-US" sz="2000" b="1" smtClean="0">
                <a:solidFill>
                  <a:srgbClr val="0000FF"/>
                </a:solidFill>
              </a:rPr>
              <a:t> </a:t>
            </a:r>
            <a:r>
              <a:rPr lang="en-US" sz="2000" b="1" err="1" smtClean="0">
                <a:solidFill>
                  <a:srgbClr val="0000FF"/>
                </a:solidFill>
              </a:rPr>
              <a:t>tự</a:t>
            </a:r>
            <a:r>
              <a:rPr lang="en-US" sz="2000" b="1" smtClean="0">
                <a:solidFill>
                  <a:srgbClr val="0000FF"/>
                </a:solidFill>
              </a:rPr>
              <a:t> </a:t>
            </a:r>
            <a:r>
              <a:rPr lang="en-US" sz="2000" b="1" err="1" smtClean="0">
                <a:solidFill>
                  <a:srgbClr val="0000FF"/>
                </a:solidFill>
              </a:rPr>
              <a:t>nhiên</a:t>
            </a:r>
            <a:r>
              <a:rPr lang="en-US" sz="2000" b="1" smtClean="0">
                <a:solidFill>
                  <a:srgbClr val="0000FF"/>
                </a:solidFill>
              </a:rPr>
              <a:t> </a:t>
            </a:r>
            <a:r>
              <a:rPr lang="en-US" sz="2000" b="1" err="1" smtClean="0">
                <a:solidFill>
                  <a:srgbClr val="0000FF"/>
                </a:solidFill>
              </a:rPr>
              <a:t>giảm</a:t>
            </a:r>
            <a:endParaRPr lang="en-US" sz="2000" b="1" smtClean="0">
              <a:solidFill>
                <a:srgbClr val="0000FF"/>
              </a:solidFill>
            </a:endParaRPr>
          </a:p>
        </p:txBody>
      </p:sp>
      <p:grpSp>
        <p:nvGrpSpPr>
          <p:cNvPr id="29" name="Group 28"/>
          <p:cNvGrpSpPr/>
          <p:nvPr/>
        </p:nvGrpSpPr>
        <p:grpSpPr>
          <a:xfrm>
            <a:off x="838200" y="2057400"/>
            <a:ext cx="7239000" cy="3200400"/>
            <a:chOff x="838200" y="1600200"/>
            <a:chExt cx="7239000" cy="3200400"/>
          </a:xfrm>
        </p:grpSpPr>
        <p:sp>
          <p:nvSpPr>
            <p:cNvPr id="27657" name="Line 9"/>
            <p:cNvSpPr>
              <a:spLocks noChangeShapeType="1"/>
            </p:cNvSpPr>
            <p:nvPr/>
          </p:nvSpPr>
          <p:spPr bwMode="auto">
            <a:xfrm>
              <a:off x="914400" y="3810000"/>
              <a:ext cx="2133600" cy="0"/>
            </a:xfrm>
            <a:prstGeom prst="line">
              <a:avLst/>
            </a:prstGeom>
            <a:noFill/>
            <a:ln w="9525">
              <a:solidFill>
                <a:schemeClr val="tx1"/>
              </a:solidFill>
              <a:round/>
              <a:headEnd/>
              <a:tailEnd/>
            </a:ln>
          </p:spPr>
          <p:txBody>
            <a:bodyPr/>
            <a:lstStyle/>
            <a:p>
              <a:endParaRPr lang="en-US"/>
            </a:p>
          </p:txBody>
        </p:sp>
        <p:sp>
          <p:nvSpPr>
            <p:cNvPr id="27659" name="Rectangle 11"/>
            <p:cNvSpPr>
              <a:spLocks noChangeArrowheads="1"/>
            </p:cNvSpPr>
            <p:nvPr/>
          </p:nvSpPr>
          <p:spPr bwMode="auto">
            <a:xfrm>
              <a:off x="2209800" y="3200400"/>
              <a:ext cx="533400" cy="609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7660" name="Rectangle 12"/>
            <p:cNvSpPr>
              <a:spLocks noChangeArrowheads="1"/>
            </p:cNvSpPr>
            <p:nvPr/>
          </p:nvSpPr>
          <p:spPr bwMode="auto">
            <a:xfrm>
              <a:off x="1219200" y="2819400"/>
              <a:ext cx="533400" cy="990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7662" name="Rectangle 14"/>
            <p:cNvSpPr>
              <a:spLocks noChangeArrowheads="1"/>
            </p:cNvSpPr>
            <p:nvPr/>
          </p:nvSpPr>
          <p:spPr bwMode="auto">
            <a:xfrm>
              <a:off x="3810000" y="2819400"/>
              <a:ext cx="533400" cy="9906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7663" name="Rectangle 15"/>
            <p:cNvSpPr>
              <a:spLocks noChangeArrowheads="1"/>
            </p:cNvSpPr>
            <p:nvPr/>
          </p:nvSpPr>
          <p:spPr bwMode="auto">
            <a:xfrm>
              <a:off x="4724400" y="3200400"/>
              <a:ext cx="533400" cy="6096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7664" name="Line 16"/>
            <p:cNvSpPr>
              <a:spLocks noChangeShapeType="1"/>
            </p:cNvSpPr>
            <p:nvPr/>
          </p:nvSpPr>
          <p:spPr bwMode="auto">
            <a:xfrm>
              <a:off x="3505200" y="3810000"/>
              <a:ext cx="2133600" cy="0"/>
            </a:xfrm>
            <a:prstGeom prst="line">
              <a:avLst/>
            </a:prstGeom>
            <a:noFill/>
            <a:ln w="9525">
              <a:solidFill>
                <a:schemeClr val="tx1"/>
              </a:solidFill>
              <a:round/>
              <a:headEnd/>
              <a:tailEnd/>
            </a:ln>
          </p:spPr>
          <p:txBody>
            <a:bodyPr/>
            <a:lstStyle/>
            <a:p>
              <a:endParaRPr lang="en-US"/>
            </a:p>
          </p:txBody>
        </p:sp>
        <p:sp>
          <p:nvSpPr>
            <p:cNvPr id="27665" name="Rectangle 17"/>
            <p:cNvSpPr>
              <a:spLocks noChangeArrowheads="1"/>
            </p:cNvSpPr>
            <p:nvPr/>
          </p:nvSpPr>
          <p:spPr bwMode="auto">
            <a:xfrm>
              <a:off x="7086600" y="2819400"/>
              <a:ext cx="533400" cy="990600"/>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27666" name="Rectangle 18"/>
            <p:cNvSpPr>
              <a:spLocks noChangeArrowheads="1"/>
            </p:cNvSpPr>
            <p:nvPr/>
          </p:nvSpPr>
          <p:spPr bwMode="auto">
            <a:xfrm>
              <a:off x="6324600" y="3657600"/>
              <a:ext cx="533400" cy="152400"/>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27667" name="Line 19"/>
            <p:cNvSpPr>
              <a:spLocks noChangeShapeType="1"/>
            </p:cNvSpPr>
            <p:nvPr/>
          </p:nvSpPr>
          <p:spPr bwMode="auto">
            <a:xfrm>
              <a:off x="6019800" y="3810000"/>
              <a:ext cx="1905000" cy="0"/>
            </a:xfrm>
            <a:prstGeom prst="line">
              <a:avLst/>
            </a:prstGeom>
            <a:noFill/>
            <a:ln w="9525">
              <a:solidFill>
                <a:schemeClr val="tx1"/>
              </a:solidFill>
              <a:round/>
              <a:headEnd/>
              <a:tailEnd/>
            </a:ln>
          </p:spPr>
          <p:txBody>
            <a:bodyPr/>
            <a:lstStyle/>
            <a:p>
              <a:endParaRPr lang="en-US"/>
            </a:p>
          </p:txBody>
        </p:sp>
        <p:sp>
          <p:nvSpPr>
            <p:cNvPr id="27668" name="Rectangle 20"/>
            <p:cNvSpPr>
              <a:spLocks noChangeArrowheads="1"/>
            </p:cNvSpPr>
            <p:nvPr/>
          </p:nvSpPr>
          <p:spPr bwMode="auto">
            <a:xfrm>
              <a:off x="838200" y="2362200"/>
              <a:ext cx="1219200" cy="457200"/>
            </a:xfrm>
            <a:prstGeom prst="rect">
              <a:avLst/>
            </a:prstGeom>
            <a:noFill/>
            <a:ln w="9525">
              <a:noFill/>
              <a:miter lim="800000"/>
              <a:headEnd/>
              <a:tailEnd/>
            </a:ln>
          </p:spPr>
          <p:txBody>
            <a:bodyPr wrap="none" anchor="ctr"/>
            <a:lstStyle/>
            <a:p>
              <a:pPr algn="ctr"/>
              <a:r>
                <a:rPr lang="en-US" sz="1400"/>
                <a:t>14.350.000 ha</a:t>
              </a:r>
            </a:p>
          </p:txBody>
        </p:sp>
        <p:sp>
          <p:nvSpPr>
            <p:cNvPr id="27669" name="Rectangle 21"/>
            <p:cNvSpPr>
              <a:spLocks noChangeArrowheads="1"/>
            </p:cNvSpPr>
            <p:nvPr/>
          </p:nvSpPr>
          <p:spPr bwMode="auto">
            <a:xfrm>
              <a:off x="2133600" y="2819400"/>
              <a:ext cx="838200" cy="152400"/>
            </a:xfrm>
            <a:prstGeom prst="rect">
              <a:avLst/>
            </a:prstGeom>
            <a:noFill/>
            <a:ln w="9525">
              <a:noFill/>
              <a:miter lim="800000"/>
              <a:headEnd/>
              <a:tailEnd/>
            </a:ln>
          </p:spPr>
          <p:txBody>
            <a:bodyPr wrap="none" anchor="ctr"/>
            <a:lstStyle/>
            <a:p>
              <a:pPr algn="ctr"/>
              <a:r>
                <a:rPr lang="en-US" sz="1400"/>
                <a:t>8.253.000 ha</a:t>
              </a:r>
            </a:p>
          </p:txBody>
        </p:sp>
        <p:sp>
          <p:nvSpPr>
            <p:cNvPr id="27670" name="Rectangle 22"/>
            <p:cNvSpPr>
              <a:spLocks noChangeArrowheads="1"/>
            </p:cNvSpPr>
            <p:nvPr/>
          </p:nvSpPr>
          <p:spPr bwMode="auto">
            <a:xfrm>
              <a:off x="3810000" y="2514600"/>
              <a:ext cx="457200" cy="228600"/>
            </a:xfrm>
            <a:prstGeom prst="rect">
              <a:avLst/>
            </a:prstGeom>
            <a:noFill/>
            <a:ln w="9525">
              <a:noFill/>
              <a:miter lim="800000"/>
              <a:headEnd/>
              <a:tailEnd/>
            </a:ln>
          </p:spPr>
          <p:txBody>
            <a:bodyPr wrap="none" anchor="ctr"/>
            <a:lstStyle/>
            <a:p>
              <a:pPr algn="ctr"/>
              <a:r>
                <a:rPr lang="en-US" sz="1400"/>
                <a:t>43%</a:t>
              </a:r>
            </a:p>
          </p:txBody>
        </p:sp>
        <p:sp>
          <p:nvSpPr>
            <p:cNvPr id="27671" name="Rectangle 23"/>
            <p:cNvSpPr>
              <a:spLocks noChangeArrowheads="1"/>
            </p:cNvSpPr>
            <p:nvPr/>
          </p:nvSpPr>
          <p:spPr bwMode="auto">
            <a:xfrm>
              <a:off x="4724400" y="2819400"/>
              <a:ext cx="533400" cy="228600"/>
            </a:xfrm>
            <a:prstGeom prst="rect">
              <a:avLst/>
            </a:prstGeom>
            <a:noFill/>
            <a:ln w="9525">
              <a:noFill/>
              <a:miter lim="800000"/>
              <a:headEnd/>
              <a:tailEnd/>
            </a:ln>
          </p:spPr>
          <p:txBody>
            <a:bodyPr wrap="none" anchor="ctr"/>
            <a:lstStyle/>
            <a:p>
              <a:pPr algn="ctr"/>
              <a:r>
                <a:rPr lang="en-US" sz="1400"/>
                <a:t>28%</a:t>
              </a:r>
            </a:p>
          </p:txBody>
        </p:sp>
        <p:sp>
          <p:nvSpPr>
            <p:cNvPr id="27672" name="Rectangle 24"/>
            <p:cNvSpPr>
              <a:spLocks noChangeArrowheads="1"/>
            </p:cNvSpPr>
            <p:nvPr/>
          </p:nvSpPr>
          <p:spPr bwMode="auto">
            <a:xfrm>
              <a:off x="6172200" y="3200400"/>
              <a:ext cx="762000" cy="152400"/>
            </a:xfrm>
            <a:prstGeom prst="rect">
              <a:avLst/>
            </a:prstGeom>
            <a:noFill/>
            <a:ln w="9525">
              <a:noFill/>
              <a:miter lim="800000"/>
              <a:headEnd/>
              <a:tailEnd/>
            </a:ln>
          </p:spPr>
          <p:txBody>
            <a:bodyPr wrap="none" anchor="ctr"/>
            <a:lstStyle/>
            <a:p>
              <a:pPr algn="ctr"/>
              <a:r>
                <a:rPr lang="en-US" sz="1400"/>
                <a:t>Không đáng</a:t>
              </a:r>
            </a:p>
            <a:p>
              <a:pPr algn="ctr"/>
              <a:r>
                <a:rPr lang="en-US" sz="1400"/>
                <a:t>kể</a:t>
              </a:r>
            </a:p>
          </p:txBody>
        </p:sp>
        <p:sp>
          <p:nvSpPr>
            <p:cNvPr id="27673" name="Rectangle 25"/>
            <p:cNvSpPr>
              <a:spLocks noChangeArrowheads="1"/>
            </p:cNvSpPr>
            <p:nvPr/>
          </p:nvSpPr>
          <p:spPr bwMode="auto">
            <a:xfrm>
              <a:off x="6629400" y="2514600"/>
              <a:ext cx="1447800" cy="228600"/>
            </a:xfrm>
            <a:prstGeom prst="rect">
              <a:avLst/>
            </a:prstGeom>
            <a:noFill/>
            <a:ln w="9525">
              <a:noFill/>
              <a:miter lim="800000"/>
              <a:headEnd/>
              <a:tailEnd/>
            </a:ln>
          </p:spPr>
          <p:txBody>
            <a:bodyPr wrap="none" anchor="ctr"/>
            <a:lstStyle/>
            <a:p>
              <a:pPr algn="ctr"/>
              <a:r>
                <a:rPr lang="en-US" sz="1400"/>
                <a:t>13.000.000 ha</a:t>
              </a:r>
            </a:p>
          </p:txBody>
        </p:sp>
        <p:sp>
          <p:nvSpPr>
            <p:cNvPr id="27674" name="Rectangle 26"/>
            <p:cNvSpPr>
              <a:spLocks noChangeArrowheads="1"/>
            </p:cNvSpPr>
            <p:nvPr/>
          </p:nvSpPr>
          <p:spPr bwMode="auto">
            <a:xfrm>
              <a:off x="838200" y="1600200"/>
              <a:ext cx="2057400" cy="457200"/>
            </a:xfrm>
            <a:prstGeom prst="rect">
              <a:avLst/>
            </a:prstGeom>
            <a:noFill/>
            <a:ln w="9525">
              <a:noFill/>
              <a:miter lim="800000"/>
              <a:headEnd/>
              <a:tailEnd/>
            </a:ln>
          </p:spPr>
          <p:txBody>
            <a:bodyPr wrap="none" anchor="ctr"/>
            <a:lstStyle/>
            <a:p>
              <a:pPr algn="ctr"/>
              <a:r>
                <a:rPr lang="en-US" b="1" dirty="0">
                  <a:solidFill>
                    <a:srgbClr val="0070C0"/>
                  </a:solidFill>
                  <a:latin typeface="Times New Roman" pitchFamily="18" charset="0"/>
                  <a:cs typeface="Times New Roman" pitchFamily="18" charset="0"/>
                </a:rPr>
                <a:t>Diện tích rừng tự nhiên</a:t>
              </a:r>
            </a:p>
          </p:txBody>
        </p:sp>
        <p:sp>
          <p:nvSpPr>
            <p:cNvPr id="27676" name="Rectangle 28"/>
            <p:cNvSpPr>
              <a:spLocks noChangeArrowheads="1"/>
            </p:cNvSpPr>
            <p:nvPr/>
          </p:nvSpPr>
          <p:spPr bwMode="auto">
            <a:xfrm>
              <a:off x="3505200" y="1676400"/>
              <a:ext cx="2057400" cy="304800"/>
            </a:xfrm>
            <a:prstGeom prst="rect">
              <a:avLst/>
            </a:prstGeom>
            <a:noFill/>
            <a:ln w="9525">
              <a:noFill/>
              <a:miter lim="800000"/>
              <a:headEnd/>
              <a:tailEnd/>
            </a:ln>
          </p:spPr>
          <p:txBody>
            <a:bodyPr wrap="none" anchor="ctr"/>
            <a:lstStyle/>
            <a:p>
              <a:pPr algn="ctr"/>
              <a:r>
                <a:rPr lang="en-US" b="1" err="1">
                  <a:solidFill>
                    <a:srgbClr val="00B050"/>
                  </a:solidFill>
                  <a:latin typeface="Times New Roman" pitchFamily="18" charset="0"/>
                  <a:cs typeface="Times New Roman" pitchFamily="18" charset="0"/>
                </a:rPr>
                <a:t>Độ</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che</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phủ</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của</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rừng</a:t>
              </a:r>
              <a:endParaRPr lang="en-US" b="1">
                <a:solidFill>
                  <a:srgbClr val="00B050"/>
                </a:solidFill>
                <a:latin typeface="Times New Roman" pitchFamily="18" charset="0"/>
                <a:cs typeface="Times New Roman" pitchFamily="18" charset="0"/>
              </a:endParaRPr>
            </a:p>
          </p:txBody>
        </p:sp>
        <p:sp>
          <p:nvSpPr>
            <p:cNvPr id="27677" name="Rectangle 29"/>
            <p:cNvSpPr>
              <a:spLocks noChangeArrowheads="1"/>
            </p:cNvSpPr>
            <p:nvPr/>
          </p:nvSpPr>
          <p:spPr bwMode="auto">
            <a:xfrm>
              <a:off x="6172200" y="1752600"/>
              <a:ext cx="1676400" cy="228600"/>
            </a:xfrm>
            <a:prstGeom prst="rect">
              <a:avLst/>
            </a:prstGeom>
            <a:noFill/>
            <a:ln w="9525">
              <a:noFill/>
              <a:miter lim="800000"/>
              <a:headEnd/>
              <a:tailEnd/>
            </a:ln>
          </p:spPr>
          <p:txBody>
            <a:bodyPr wrap="none" anchor="ctr"/>
            <a:lstStyle/>
            <a:p>
              <a:pPr algn="ctr"/>
              <a:r>
                <a:rPr lang="en-US" b="1" err="1">
                  <a:solidFill>
                    <a:srgbClr val="7030A0"/>
                  </a:solidFill>
                  <a:latin typeface="Times New Roman" pitchFamily="18" charset="0"/>
                  <a:cs typeface="Times New Roman" pitchFamily="18" charset="0"/>
                </a:rPr>
                <a:t>Diện</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tích</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đồi</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trọc</a:t>
              </a:r>
              <a:endParaRPr lang="en-US" b="1">
                <a:solidFill>
                  <a:srgbClr val="7030A0"/>
                </a:solidFill>
                <a:latin typeface="Times New Roman" pitchFamily="18" charset="0"/>
                <a:cs typeface="Times New Roman" pitchFamily="18" charset="0"/>
              </a:endParaRPr>
            </a:p>
          </p:txBody>
        </p:sp>
        <p:sp>
          <p:nvSpPr>
            <p:cNvPr id="27678" name="Rectangle 30"/>
            <p:cNvSpPr>
              <a:spLocks noChangeArrowheads="1"/>
            </p:cNvSpPr>
            <p:nvPr/>
          </p:nvSpPr>
          <p:spPr bwMode="auto">
            <a:xfrm>
              <a:off x="1143000" y="3962400"/>
              <a:ext cx="685800" cy="228600"/>
            </a:xfrm>
            <a:prstGeom prst="rect">
              <a:avLst/>
            </a:prstGeom>
            <a:noFill/>
            <a:ln w="9525">
              <a:noFill/>
              <a:miter lim="800000"/>
              <a:headEnd/>
              <a:tailEnd/>
            </a:ln>
          </p:spPr>
          <p:txBody>
            <a:bodyPr wrap="none" anchor="ctr"/>
            <a:lstStyle/>
            <a:p>
              <a:pPr algn="ctr"/>
              <a:r>
                <a:rPr lang="en-US" sz="1400"/>
                <a:t>1943</a:t>
              </a:r>
            </a:p>
          </p:txBody>
        </p:sp>
        <p:sp>
          <p:nvSpPr>
            <p:cNvPr id="27680" name="Rectangle 32"/>
            <p:cNvSpPr>
              <a:spLocks noChangeArrowheads="1"/>
            </p:cNvSpPr>
            <p:nvPr/>
          </p:nvSpPr>
          <p:spPr bwMode="auto">
            <a:xfrm>
              <a:off x="2209800" y="3962400"/>
              <a:ext cx="457200" cy="228600"/>
            </a:xfrm>
            <a:prstGeom prst="rect">
              <a:avLst/>
            </a:prstGeom>
            <a:noFill/>
            <a:ln w="9525">
              <a:noFill/>
              <a:miter lim="800000"/>
              <a:headEnd/>
              <a:tailEnd/>
            </a:ln>
          </p:spPr>
          <p:txBody>
            <a:bodyPr wrap="none" anchor="ctr"/>
            <a:lstStyle/>
            <a:p>
              <a:pPr algn="ctr"/>
              <a:r>
                <a:rPr lang="en-US" sz="1400"/>
                <a:t>1995</a:t>
              </a:r>
            </a:p>
          </p:txBody>
        </p:sp>
        <p:sp>
          <p:nvSpPr>
            <p:cNvPr id="27681" name="Rectangle 33"/>
            <p:cNvSpPr>
              <a:spLocks noChangeArrowheads="1"/>
            </p:cNvSpPr>
            <p:nvPr/>
          </p:nvSpPr>
          <p:spPr bwMode="auto">
            <a:xfrm>
              <a:off x="3810000" y="3962400"/>
              <a:ext cx="533400" cy="228600"/>
            </a:xfrm>
            <a:prstGeom prst="rect">
              <a:avLst/>
            </a:prstGeom>
            <a:noFill/>
            <a:ln w="9525">
              <a:noFill/>
              <a:miter lim="800000"/>
              <a:headEnd/>
              <a:tailEnd/>
            </a:ln>
          </p:spPr>
          <p:txBody>
            <a:bodyPr wrap="none" anchor="ctr"/>
            <a:lstStyle/>
            <a:p>
              <a:pPr algn="ctr"/>
              <a:r>
                <a:rPr lang="en-US" sz="1400"/>
                <a:t>1943</a:t>
              </a:r>
            </a:p>
          </p:txBody>
        </p:sp>
        <p:sp>
          <p:nvSpPr>
            <p:cNvPr id="27682" name="Rectangle 34"/>
            <p:cNvSpPr>
              <a:spLocks noChangeArrowheads="1"/>
            </p:cNvSpPr>
            <p:nvPr/>
          </p:nvSpPr>
          <p:spPr bwMode="auto">
            <a:xfrm>
              <a:off x="4724400" y="3962400"/>
              <a:ext cx="762000" cy="228600"/>
            </a:xfrm>
            <a:prstGeom prst="rect">
              <a:avLst/>
            </a:prstGeom>
            <a:noFill/>
            <a:ln w="9525">
              <a:noFill/>
              <a:miter lim="800000"/>
              <a:headEnd/>
              <a:tailEnd/>
            </a:ln>
          </p:spPr>
          <p:txBody>
            <a:bodyPr wrap="none" anchor="ctr"/>
            <a:lstStyle/>
            <a:p>
              <a:pPr algn="ctr"/>
              <a:r>
                <a:rPr lang="en-US" sz="1400"/>
                <a:t>1995</a:t>
              </a:r>
            </a:p>
          </p:txBody>
        </p:sp>
        <p:sp>
          <p:nvSpPr>
            <p:cNvPr id="27683" name="Rectangle 35"/>
            <p:cNvSpPr>
              <a:spLocks noChangeArrowheads="1"/>
            </p:cNvSpPr>
            <p:nvPr/>
          </p:nvSpPr>
          <p:spPr bwMode="auto">
            <a:xfrm>
              <a:off x="6324600" y="3962400"/>
              <a:ext cx="533400" cy="228600"/>
            </a:xfrm>
            <a:prstGeom prst="rect">
              <a:avLst/>
            </a:prstGeom>
            <a:noFill/>
            <a:ln w="9525">
              <a:noFill/>
              <a:miter lim="800000"/>
              <a:headEnd/>
              <a:tailEnd/>
            </a:ln>
          </p:spPr>
          <p:txBody>
            <a:bodyPr wrap="none" anchor="ctr"/>
            <a:lstStyle/>
            <a:p>
              <a:pPr algn="ctr"/>
              <a:r>
                <a:rPr lang="en-US" sz="1400"/>
                <a:t>1943</a:t>
              </a:r>
            </a:p>
          </p:txBody>
        </p:sp>
        <p:sp>
          <p:nvSpPr>
            <p:cNvPr id="27684" name="Rectangle 36"/>
            <p:cNvSpPr>
              <a:spLocks noChangeArrowheads="1"/>
            </p:cNvSpPr>
            <p:nvPr/>
          </p:nvSpPr>
          <p:spPr bwMode="auto">
            <a:xfrm>
              <a:off x="7086600" y="3886200"/>
              <a:ext cx="609600" cy="381000"/>
            </a:xfrm>
            <a:prstGeom prst="rect">
              <a:avLst/>
            </a:prstGeom>
            <a:noFill/>
            <a:ln w="9525">
              <a:noFill/>
              <a:miter lim="800000"/>
              <a:headEnd/>
              <a:tailEnd/>
            </a:ln>
          </p:spPr>
          <p:txBody>
            <a:bodyPr wrap="none" anchor="ctr"/>
            <a:lstStyle/>
            <a:p>
              <a:pPr algn="ctr"/>
              <a:r>
                <a:rPr lang="en-US" sz="1400"/>
                <a:t>1995</a:t>
              </a:r>
            </a:p>
          </p:txBody>
        </p:sp>
        <p:sp>
          <p:nvSpPr>
            <p:cNvPr id="27686" name="Rectangle 38"/>
            <p:cNvSpPr>
              <a:spLocks noChangeArrowheads="1"/>
            </p:cNvSpPr>
            <p:nvPr/>
          </p:nvSpPr>
          <p:spPr bwMode="auto">
            <a:xfrm>
              <a:off x="2667000" y="4419600"/>
              <a:ext cx="3810000" cy="381000"/>
            </a:xfrm>
            <a:prstGeom prst="rect">
              <a:avLst/>
            </a:prstGeom>
            <a:noFill/>
            <a:ln w="9525">
              <a:noFill/>
              <a:miter lim="800000"/>
              <a:headEnd/>
              <a:tailEnd/>
            </a:ln>
          </p:spPr>
          <p:txBody>
            <a:bodyPr wrap="none" anchor="ctr"/>
            <a:lstStyle/>
            <a:p>
              <a:pPr algn="ctr"/>
              <a:r>
                <a:rPr lang="en-US" sz="1600" err="1"/>
                <a:t>Mức</a:t>
              </a:r>
              <a:r>
                <a:rPr lang="en-US" sz="1600"/>
                <a:t> </a:t>
              </a:r>
              <a:r>
                <a:rPr lang="en-US" sz="1600" err="1"/>
                <a:t>độ</a:t>
              </a:r>
              <a:r>
                <a:rPr lang="en-US" sz="1600"/>
                <a:t> </a:t>
              </a:r>
              <a:r>
                <a:rPr lang="en-US" sz="1600" err="1"/>
                <a:t>rừng</a:t>
              </a:r>
              <a:r>
                <a:rPr lang="en-US" sz="1600"/>
                <a:t> </a:t>
              </a:r>
              <a:r>
                <a:rPr lang="en-US" sz="1600" err="1"/>
                <a:t>bị</a:t>
              </a:r>
              <a:r>
                <a:rPr lang="en-US" sz="1600"/>
                <a:t> </a:t>
              </a:r>
              <a:r>
                <a:rPr lang="en-US" sz="1600" err="1"/>
                <a:t>tàn</a:t>
              </a:r>
              <a:r>
                <a:rPr lang="en-US" sz="1600"/>
                <a:t> </a:t>
              </a:r>
              <a:r>
                <a:rPr lang="en-US" sz="1600" err="1"/>
                <a:t>phá</a:t>
              </a:r>
              <a:r>
                <a:rPr lang="en-US" sz="1600"/>
                <a:t> </a:t>
              </a:r>
              <a:r>
                <a:rPr lang="en-US" sz="1600" err="1"/>
                <a:t>từ</a:t>
              </a:r>
              <a:r>
                <a:rPr lang="en-US" sz="1600"/>
                <a:t> </a:t>
              </a:r>
              <a:r>
                <a:rPr lang="en-US" sz="1600" err="1"/>
                <a:t>năm</a:t>
              </a:r>
              <a:r>
                <a:rPr lang="en-US" sz="1600"/>
                <a:t> 1943 </a:t>
              </a:r>
              <a:r>
                <a:rPr lang="en-US" sz="1600" err="1"/>
                <a:t>đến</a:t>
              </a:r>
              <a:r>
                <a:rPr lang="en-US" sz="1600"/>
                <a:t> 1995</a:t>
              </a:r>
            </a:p>
          </p:txBody>
        </p:sp>
      </p:grpSp>
      <p:sp>
        <p:nvSpPr>
          <p:cNvPr id="33" name="Rectangle 37"/>
          <p:cNvSpPr>
            <a:spLocks noChangeArrowheads="1"/>
          </p:cNvSpPr>
          <p:nvPr/>
        </p:nvSpPr>
        <p:spPr bwMode="auto">
          <a:xfrm>
            <a:off x="1066800" y="5943600"/>
            <a:ext cx="5715000" cy="533400"/>
          </a:xfrm>
          <a:prstGeom prst="rect">
            <a:avLst/>
          </a:prstGeom>
          <a:noFill/>
          <a:ln w="9525">
            <a:noFill/>
            <a:miter lim="800000"/>
            <a:headEnd/>
            <a:tailEnd/>
          </a:ln>
        </p:spPr>
        <p:txBody>
          <a:bodyPr wrap="none" anchor="ctr"/>
          <a:lstStyle/>
          <a:p>
            <a:r>
              <a:rPr lang="en-US" sz="2000" b="1" smtClean="0">
                <a:solidFill>
                  <a:srgbClr val="00B050"/>
                </a:solidFill>
              </a:rPr>
              <a:t>- </a:t>
            </a:r>
            <a:r>
              <a:rPr lang="en-US" sz="2000" b="1" err="1" smtClean="0">
                <a:solidFill>
                  <a:srgbClr val="00B050"/>
                </a:solidFill>
              </a:rPr>
              <a:t>Độ</a:t>
            </a:r>
            <a:r>
              <a:rPr lang="en-US" sz="2000" b="1" smtClean="0">
                <a:solidFill>
                  <a:srgbClr val="00B050"/>
                </a:solidFill>
              </a:rPr>
              <a:t> </a:t>
            </a:r>
            <a:r>
              <a:rPr lang="en-US" sz="2000" b="1" err="1">
                <a:solidFill>
                  <a:srgbClr val="00B050"/>
                </a:solidFill>
              </a:rPr>
              <a:t>che</a:t>
            </a:r>
            <a:r>
              <a:rPr lang="en-US" sz="2000" b="1">
                <a:solidFill>
                  <a:srgbClr val="00B050"/>
                </a:solidFill>
              </a:rPr>
              <a:t> </a:t>
            </a:r>
            <a:r>
              <a:rPr lang="en-US" sz="2000" b="1" err="1">
                <a:solidFill>
                  <a:srgbClr val="00B050"/>
                </a:solidFill>
              </a:rPr>
              <a:t>phủ</a:t>
            </a:r>
            <a:r>
              <a:rPr lang="en-US" sz="2000" b="1">
                <a:solidFill>
                  <a:srgbClr val="00B050"/>
                </a:solidFill>
              </a:rPr>
              <a:t> </a:t>
            </a:r>
            <a:r>
              <a:rPr lang="en-US" sz="2000" b="1" err="1">
                <a:solidFill>
                  <a:srgbClr val="00B050"/>
                </a:solidFill>
              </a:rPr>
              <a:t>của</a:t>
            </a:r>
            <a:r>
              <a:rPr lang="en-US" sz="2000" b="1">
                <a:solidFill>
                  <a:srgbClr val="00B050"/>
                </a:solidFill>
              </a:rPr>
              <a:t> </a:t>
            </a:r>
            <a:r>
              <a:rPr lang="en-US" sz="2000" b="1" err="1">
                <a:solidFill>
                  <a:srgbClr val="00B050"/>
                </a:solidFill>
              </a:rPr>
              <a:t>rừng</a:t>
            </a:r>
            <a:r>
              <a:rPr lang="en-US" sz="2000" b="1">
                <a:solidFill>
                  <a:srgbClr val="00B050"/>
                </a:solidFill>
              </a:rPr>
              <a:t> </a:t>
            </a:r>
            <a:r>
              <a:rPr lang="en-US" sz="2000" b="1" err="1" smtClean="0">
                <a:solidFill>
                  <a:srgbClr val="00B050"/>
                </a:solidFill>
              </a:rPr>
              <a:t>giảm</a:t>
            </a:r>
            <a:endParaRPr lang="en-US" sz="2000" b="1" smtClean="0">
              <a:solidFill>
                <a:srgbClr val="00B050"/>
              </a:solidFill>
            </a:endParaRPr>
          </a:p>
          <a:p>
            <a:endParaRPr lang="en-US" sz="2000" b="1">
              <a:solidFill>
                <a:srgbClr val="00B050"/>
              </a:solidFill>
            </a:endParaRPr>
          </a:p>
        </p:txBody>
      </p:sp>
      <p:sp>
        <p:nvSpPr>
          <p:cNvPr id="34" name="Rectangle 37"/>
          <p:cNvSpPr>
            <a:spLocks noChangeArrowheads="1"/>
          </p:cNvSpPr>
          <p:nvPr/>
        </p:nvSpPr>
        <p:spPr bwMode="auto">
          <a:xfrm>
            <a:off x="1066800" y="6248400"/>
            <a:ext cx="5715000" cy="533400"/>
          </a:xfrm>
          <a:prstGeom prst="rect">
            <a:avLst/>
          </a:prstGeom>
          <a:noFill/>
          <a:ln w="9525">
            <a:noFill/>
            <a:miter lim="800000"/>
            <a:headEnd/>
            <a:tailEnd/>
          </a:ln>
        </p:spPr>
        <p:txBody>
          <a:bodyPr wrap="none" anchor="ctr"/>
          <a:lstStyle/>
          <a:p>
            <a:r>
              <a:rPr lang="en-US" sz="2000" b="1" smtClean="0">
                <a:solidFill>
                  <a:srgbClr val="7030A0"/>
                </a:solidFill>
              </a:rPr>
              <a:t>- </a:t>
            </a:r>
            <a:r>
              <a:rPr lang="en-US" sz="2000" b="1" err="1" smtClean="0">
                <a:solidFill>
                  <a:srgbClr val="7030A0"/>
                </a:solidFill>
              </a:rPr>
              <a:t>Diện</a:t>
            </a:r>
            <a:r>
              <a:rPr lang="en-US" sz="2000" b="1" smtClean="0">
                <a:solidFill>
                  <a:srgbClr val="7030A0"/>
                </a:solidFill>
              </a:rPr>
              <a:t> </a:t>
            </a:r>
            <a:r>
              <a:rPr lang="en-US" sz="2000" b="1" err="1" smtClean="0">
                <a:solidFill>
                  <a:srgbClr val="7030A0"/>
                </a:solidFill>
              </a:rPr>
              <a:t>tích</a:t>
            </a:r>
            <a:r>
              <a:rPr lang="en-US" sz="2000" b="1" smtClean="0">
                <a:solidFill>
                  <a:srgbClr val="7030A0"/>
                </a:solidFill>
              </a:rPr>
              <a:t> </a:t>
            </a:r>
            <a:r>
              <a:rPr lang="en-US" sz="2000" b="1" err="1">
                <a:solidFill>
                  <a:srgbClr val="7030A0"/>
                </a:solidFill>
              </a:rPr>
              <a:t>đồi</a:t>
            </a:r>
            <a:r>
              <a:rPr lang="en-US" sz="2000" b="1">
                <a:solidFill>
                  <a:srgbClr val="7030A0"/>
                </a:solidFill>
              </a:rPr>
              <a:t> </a:t>
            </a:r>
            <a:r>
              <a:rPr lang="en-US" sz="2000" b="1" err="1">
                <a:solidFill>
                  <a:srgbClr val="7030A0"/>
                </a:solidFill>
              </a:rPr>
              <a:t>trọc</a:t>
            </a:r>
            <a:r>
              <a:rPr lang="en-US" sz="2000" b="1">
                <a:solidFill>
                  <a:srgbClr val="7030A0"/>
                </a:solidFill>
              </a:rPr>
              <a:t>, </a:t>
            </a:r>
            <a:r>
              <a:rPr lang="en-US" sz="2000" b="1" err="1">
                <a:solidFill>
                  <a:srgbClr val="7030A0"/>
                </a:solidFill>
              </a:rPr>
              <a:t>đất</a:t>
            </a:r>
            <a:r>
              <a:rPr lang="en-US" sz="2000" b="1">
                <a:solidFill>
                  <a:srgbClr val="7030A0"/>
                </a:solidFill>
              </a:rPr>
              <a:t> </a:t>
            </a:r>
            <a:r>
              <a:rPr lang="en-US" sz="2000" b="1" err="1">
                <a:solidFill>
                  <a:srgbClr val="7030A0"/>
                </a:solidFill>
              </a:rPr>
              <a:t>hoang</a:t>
            </a:r>
            <a:r>
              <a:rPr lang="en-US" sz="2000" b="1">
                <a:solidFill>
                  <a:srgbClr val="7030A0"/>
                </a:solidFill>
              </a:rPr>
              <a:t> </a:t>
            </a:r>
            <a:r>
              <a:rPr lang="en-US" sz="2000" b="1" err="1">
                <a:solidFill>
                  <a:srgbClr val="7030A0"/>
                </a:solidFill>
              </a:rPr>
              <a:t>ngày</a:t>
            </a:r>
            <a:r>
              <a:rPr lang="en-US" sz="2000" b="1">
                <a:solidFill>
                  <a:srgbClr val="7030A0"/>
                </a:solidFill>
              </a:rPr>
              <a:t> </a:t>
            </a:r>
            <a:r>
              <a:rPr lang="en-US" sz="2000" b="1" err="1">
                <a:solidFill>
                  <a:srgbClr val="7030A0"/>
                </a:solidFill>
              </a:rPr>
              <a:t>càng</a:t>
            </a:r>
            <a:r>
              <a:rPr lang="en-US" sz="2000" b="1">
                <a:solidFill>
                  <a:srgbClr val="7030A0"/>
                </a:solidFill>
              </a:rPr>
              <a:t> </a:t>
            </a:r>
            <a:r>
              <a:rPr lang="en-US" sz="2000" b="1" err="1">
                <a:solidFill>
                  <a:srgbClr val="7030A0"/>
                </a:solidFill>
              </a:rPr>
              <a:t>tăng</a:t>
            </a:r>
            <a:endParaRPr lang="en-US" sz="2000" b="1">
              <a:solidFill>
                <a:srgbClr val="7030A0"/>
              </a:solidFill>
            </a:endParaRPr>
          </a:p>
        </p:txBody>
      </p:sp>
      <p:sp>
        <p:nvSpPr>
          <p:cNvPr id="35" name="Rectangle 3"/>
          <p:cNvSpPr>
            <a:spLocks noChangeArrowheads="1"/>
          </p:cNvSpPr>
          <p:nvPr/>
        </p:nvSpPr>
        <p:spPr bwMode="auto">
          <a:xfrm>
            <a:off x="685800" y="685800"/>
            <a:ext cx="8153400" cy="1323439"/>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Yêu cầu : Quan sát biểu đồ mức độ rừng bị tàn phá từ năm 1943 đến năm 1995 , nêu nhận xét về sự biến động của diện tích rừng, độ che phủ và diện tích đồi trọc</a:t>
            </a:r>
          </a:p>
          <a:p>
            <a:endParaRPr lang="en-US" sz="2000" b="1" dirty="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6951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85"/>
                                        </p:tgtEl>
                                        <p:attrNameLst>
                                          <p:attrName>style.visibility</p:attrName>
                                        </p:attrNameLst>
                                      </p:cBhvr>
                                      <p:to>
                                        <p:strVal val="visible"/>
                                      </p:to>
                                    </p:set>
                                    <p:animEffect transition="in" filter="blinds(horizontal)">
                                      <p:cBhvr>
                                        <p:cTn id="12" dur="500"/>
                                        <p:tgtEl>
                                          <p:spTgt spid="276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5"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http://dantri4.vcmedia.vn/t0YlCCUTeM2M5ytBwzc/Image/2013/08/4-08096.JPG"/>
          <p:cNvPicPr>
            <a:picLocks noChangeAspect="1" noChangeArrowheads="1"/>
          </p:cNvPicPr>
          <p:nvPr/>
        </p:nvPicPr>
        <p:blipFill>
          <a:blip r:embed="rId3" cstate="print"/>
          <a:srcRect/>
          <a:stretch>
            <a:fillRect/>
          </a:stretch>
        </p:blipFill>
        <p:spPr bwMode="auto">
          <a:xfrm>
            <a:off x="152400" y="3429000"/>
            <a:ext cx="4191000" cy="2912583"/>
          </a:xfrm>
          <a:prstGeom prst="rect">
            <a:avLst/>
          </a:prstGeom>
          <a:noFill/>
          <a:ln w="9525">
            <a:noFill/>
            <a:miter lim="800000"/>
            <a:headEnd/>
            <a:tailEnd/>
          </a:ln>
        </p:spPr>
      </p:pic>
      <p:pic>
        <p:nvPicPr>
          <p:cNvPr id="25604" name="Picture 8" descr="http://a9.vietbao.vn/images/vn999/165/2014/08/20140801-dan-roi-nuoc-mat-nhin-rung-phong-ho-bi-chat-pha-2.jpeg"/>
          <p:cNvPicPr>
            <a:picLocks noChangeAspect="1" noChangeArrowheads="1"/>
          </p:cNvPicPr>
          <p:nvPr/>
        </p:nvPicPr>
        <p:blipFill>
          <a:blip r:embed="rId4"/>
          <a:srcRect/>
          <a:stretch>
            <a:fillRect/>
          </a:stretch>
        </p:blipFill>
        <p:spPr bwMode="auto">
          <a:xfrm>
            <a:off x="4572000" y="3505200"/>
            <a:ext cx="4267200" cy="2819400"/>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121508" y="228600"/>
            <a:ext cx="4221892" cy="3124200"/>
          </a:xfrm>
          <a:prstGeom prst="rect">
            <a:avLst/>
          </a:prstGeom>
          <a:noFill/>
          <a:ln w="9525">
            <a:noFill/>
            <a:miter lim="800000"/>
            <a:headEnd/>
            <a:tailEnd/>
          </a:ln>
        </p:spPr>
      </p:pic>
      <p:pic>
        <p:nvPicPr>
          <p:cNvPr id="6" name="Picture 2" descr="https://upload.wikimedia.org/wikipedia/commons/thumb/d/dc/Cleared_Area_in_Carron_Valley_Forest_-_geograph.org.uk_-_460285.jpg/300px-Cleared_Area_in_Carron_Valley_Forest_-_geograph.org.uk_-_460285.jpg"/>
          <p:cNvPicPr>
            <a:picLocks noChangeAspect="1" noChangeArrowheads="1"/>
          </p:cNvPicPr>
          <p:nvPr/>
        </p:nvPicPr>
        <p:blipFill>
          <a:blip r:embed="rId6"/>
          <a:srcRect/>
          <a:stretch>
            <a:fillRect/>
          </a:stretch>
        </p:blipFill>
        <p:spPr bwMode="auto">
          <a:xfrm>
            <a:off x="4648200" y="228600"/>
            <a:ext cx="4191000" cy="3143250"/>
          </a:xfrm>
          <a:prstGeom prst="rect">
            <a:avLst/>
          </a:prstGeom>
          <a:noFill/>
        </p:spPr>
      </p:pic>
      <p:sp>
        <p:nvSpPr>
          <p:cNvPr id="7" name="Rectangle 6"/>
          <p:cNvSpPr>
            <a:spLocks noChangeArrowheads="1"/>
          </p:cNvSpPr>
          <p:nvPr/>
        </p:nvSpPr>
        <p:spPr bwMode="auto">
          <a:xfrm>
            <a:off x="2743200" y="6400800"/>
            <a:ext cx="3581400" cy="457200"/>
          </a:xfrm>
          <a:prstGeom prst="rect">
            <a:avLst/>
          </a:prstGeom>
          <a:noFill/>
          <a:ln w="9525">
            <a:noFill/>
            <a:miter lim="800000"/>
            <a:headEnd/>
            <a:tailEnd/>
          </a:ln>
        </p:spPr>
        <p:txBody>
          <a:bodyPr wrap="none" anchor="ctr"/>
          <a:lstStyle/>
          <a:p>
            <a:pPr algn="ctr"/>
            <a:r>
              <a:rPr lang="en-US" sz="3600" b="1" err="1">
                <a:solidFill>
                  <a:srgbClr val="FF0000"/>
                </a:solidFill>
              </a:rPr>
              <a:t>Rừng</a:t>
            </a:r>
            <a:r>
              <a:rPr lang="en-US" sz="3600" b="1">
                <a:solidFill>
                  <a:srgbClr val="FF0000"/>
                </a:solidFill>
              </a:rPr>
              <a:t> </a:t>
            </a:r>
            <a:r>
              <a:rPr lang="en-US" sz="3600" b="1" err="1">
                <a:solidFill>
                  <a:srgbClr val="FF0000"/>
                </a:solidFill>
              </a:rPr>
              <a:t>bị</a:t>
            </a:r>
            <a:r>
              <a:rPr lang="en-US" sz="3600" b="1">
                <a:solidFill>
                  <a:srgbClr val="FF0000"/>
                </a:solidFill>
              </a:rPr>
              <a:t> </a:t>
            </a:r>
            <a:r>
              <a:rPr lang="en-US" sz="3600" b="1" err="1">
                <a:solidFill>
                  <a:srgbClr val="FF0000"/>
                </a:solidFill>
              </a:rPr>
              <a:t>tàn</a:t>
            </a:r>
            <a:r>
              <a:rPr lang="en-US" sz="3600" b="1">
                <a:solidFill>
                  <a:srgbClr val="FF0000"/>
                </a:solidFill>
              </a:rPr>
              <a:t> </a:t>
            </a:r>
            <a:r>
              <a:rPr lang="en-US" sz="3600" b="1" err="1">
                <a:solidFill>
                  <a:srgbClr val="FF0000"/>
                </a:solidFill>
              </a:rPr>
              <a:t>phá</a:t>
            </a:r>
            <a:r>
              <a:rPr lang="en-US" sz="3600" b="1">
                <a:solidFill>
                  <a:srgbClr val="FF0000"/>
                </a:solidFill>
              </a:rPr>
              <a:t> </a:t>
            </a:r>
            <a:r>
              <a:rPr lang="en-US" sz="3600" b="1" smtClean="0">
                <a:solidFill>
                  <a:srgbClr val="FF0000"/>
                </a:solidFill>
              </a:rPr>
              <a:t>nghiêm trọng</a:t>
            </a:r>
            <a:endParaRPr lang="en-US" sz="3600" b="1">
              <a:solidFill>
                <a:srgbClr val="FF0000"/>
              </a:solidFill>
            </a:endParaRPr>
          </a:p>
        </p:txBody>
      </p:sp>
    </p:spTree>
    <p:extLst>
      <p:ext uri="{BB962C8B-B14F-4D97-AF65-F5344CB8AC3E}">
        <p14:creationId xmlns:p14="http://schemas.microsoft.com/office/powerpoint/2010/main" val="29276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Trò chơi : Ai nhanh hơn trong 3 phút</a:t>
            </a:r>
            <a:endParaRPr lang="en-US" sz="28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Nhóm 1 : Tìm các nguyên nhân gây mất rừng</a:t>
            </a:r>
          </a:p>
          <a:p>
            <a:pPr marL="0" indent="0">
              <a:buNone/>
            </a:pPr>
            <a:r>
              <a:rPr lang="en-US" dirty="0" smtClean="0"/>
              <a:t>Nhóm 2 : Tác hại do mất rừng gây ra</a:t>
            </a:r>
            <a:endParaRPr lang="en-US" dirty="0"/>
          </a:p>
        </p:txBody>
      </p:sp>
    </p:spTree>
    <p:extLst>
      <p:ext uri="{BB962C8B-B14F-4D97-AF65-F5344CB8AC3E}">
        <p14:creationId xmlns:p14="http://schemas.microsoft.com/office/powerpoint/2010/main" val="14166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rung.jpg"/>
          <p:cNvPicPr>
            <a:picLocks noChangeAspect="1"/>
          </p:cNvPicPr>
          <p:nvPr/>
        </p:nvPicPr>
        <p:blipFill>
          <a:blip r:embed="rId2"/>
          <a:srcRect/>
          <a:stretch>
            <a:fillRect/>
          </a:stretch>
        </p:blipFill>
        <p:spPr bwMode="auto">
          <a:xfrm>
            <a:off x="6553200" y="3276600"/>
            <a:ext cx="2590800" cy="2976563"/>
          </a:xfrm>
          <a:prstGeom prst="rect">
            <a:avLst/>
          </a:prstGeom>
          <a:noFill/>
          <a:ln w="9525">
            <a:solidFill>
              <a:srgbClr val="EFEA1C"/>
            </a:solidFill>
            <a:miter lim="800000"/>
            <a:headEnd/>
            <a:tailEnd/>
          </a:ln>
        </p:spPr>
      </p:pic>
      <p:pic>
        <p:nvPicPr>
          <p:cNvPr id="28675" name="Picture 21" descr="war2"/>
          <p:cNvPicPr>
            <a:picLocks noChangeAspect="1" noChangeArrowheads="1"/>
          </p:cNvPicPr>
          <p:nvPr/>
        </p:nvPicPr>
        <p:blipFill>
          <a:blip r:embed="rId3"/>
          <a:srcRect/>
          <a:stretch>
            <a:fillRect/>
          </a:stretch>
        </p:blipFill>
        <p:spPr bwMode="auto">
          <a:xfrm>
            <a:off x="228600" y="0"/>
            <a:ext cx="2971800" cy="3048000"/>
          </a:xfrm>
          <a:prstGeom prst="rect">
            <a:avLst/>
          </a:prstGeom>
          <a:noFill/>
          <a:ln w="9525">
            <a:noFill/>
            <a:miter lim="800000"/>
            <a:headEnd/>
            <a:tailEnd/>
          </a:ln>
        </p:spPr>
      </p:pic>
      <p:pic>
        <p:nvPicPr>
          <p:cNvPr id="28676" name="Picture 18" descr="Picture30"/>
          <p:cNvPicPr>
            <a:picLocks noChangeAspect="1" noChangeArrowheads="1"/>
          </p:cNvPicPr>
          <p:nvPr/>
        </p:nvPicPr>
        <p:blipFill>
          <a:blip r:embed="rId4"/>
          <a:srcRect/>
          <a:stretch>
            <a:fillRect/>
          </a:stretch>
        </p:blipFill>
        <p:spPr bwMode="auto">
          <a:xfrm>
            <a:off x="304800" y="3200400"/>
            <a:ext cx="2895600" cy="3048000"/>
          </a:xfrm>
          <a:prstGeom prst="rect">
            <a:avLst/>
          </a:prstGeom>
          <a:noFill/>
          <a:ln w="9525">
            <a:solidFill>
              <a:srgbClr val="FF0000"/>
            </a:solidFill>
            <a:miter lim="800000"/>
            <a:headEnd/>
            <a:tailEnd/>
          </a:ln>
        </p:spPr>
      </p:pic>
      <p:pic>
        <p:nvPicPr>
          <p:cNvPr id="28677" name="Picture 9" descr="doi troc"/>
          <p:cNvPicPr>
            <a:picLocks noChangeAspect="1" noChangeArrowheads="1"/>
          </p:cNvPicPr>
          <p:nvPr/>
        </p:nvPicPr>
        <p:blipFill>
          <a:blip r:embed="rId5"/>
          <a:srcRect/>
          <a:stretch>
            <a:fillRect/>
          </a:stretch>
        </p:blipFill>
        <p:spPr bwMode="auto">
          <a:xfrm>
            <a:off x="6400800" y="0"/>
            <a:ext cx="2743200" cy="3124200"/>
          </a:xfrm>
          <a:prstGeom prst="rect">
            <a:avLst/>
          </a:prstGeom>
          <a:noFill/>
          <a:ln w="9525">
            <a:solidFill>
              <a:srgbClr val="CC0000"/>
            </a:solidFill>
            <a:miter lim="800000"/>
            <a:headEnd/>
            <a:tailEnd/>
          </a:ln>
        </p:spPr>
      </p:pic>
      <p:sp>
        <p:nvSpPr>
          <p:cNvPr id="28678" name="Line 14">
            <a:hlinkClick r:id="rId6" action="ppaction://hlinksldjump"/>
          </p:cNvPr>
          <p:cNvSpPr>
            <a:spLocks noChangeShapeType="1"/>
          </p:cNvSpPr>
          <p:nvPr/>
        </p:nvSpPr>
        <p:spPr bwMode="auto">
          <a:xfrm>
            <a:off x="8382000" y="6705600"/>
            <a:ext cx="609600" cy="0"/>
          </a:xfrm>
          <a:prstGeom prst="line">
            <a:avLst/>
          </a:prstGeom>
          <a:noFill/>
          <a:ln w="57150">
            <a:solidFill>
              <a:schemeClr val="bg1"/>
            </a:solidFill>
            <a:round/>
            <a:headEnd/>
            <a:tailEnd type="triangle" w="med" len="med"/>
          </a:ln>
        </p:spPr>
        <p:txBody>
          <a:bodyPr/>
          <a:lstStyle/>
          <a:p>
            <a:endParaRPr lang="en-US"/>
          </a:p>
        </p:txBody>
      </p:sp>
      <p:pic>
        <p:nvPicPr>
          <p:cNvPr id="28679" name="Picture 16" descr="images480233_DSC05232"/>
          <p:cNvPicPr>
            <a:picLocks noChangeAspect="1" noChangeArrowheads="1"/>
          </p:cNvPicPr>
          <p:nvPr/>
        </p:nvPicPr>
        <p:blipFill>
          <a:blip r:embed="rId7"/>
          <a:srcRect/>
          <a:stretch>
            <a:fillRect/>
          </a:stretch>
        </p:blipFill>
        <p:spPr bwMode="auto">
          <a:xfrm>
            <a:off x="3276600" y="0"/>
            <a:ext cx="3048000" cy="3048000"/>
          </a:xfrm>
          <a:prstGeom prst="rect">
            <a:avLst/>
          </a:prstGeom>
          <a:noFill/>
          <a:ln w="9525">
            <a:noFill/>
            <a:miter lim="800000"/>
            <a:headEnd/>
            <a:tailEnd/>
          </a:ln>
        </p:spPr>
      </p:pic>
      <p:pic>
        <p:nvPicPr>
          <p:cNvPr id="28680" name="Picture 18" descr="060711_CSPL_Thuydienvarung"/>
          <p:cNvPicPr>
            <a:picLocks noChangeAspect="1" noChangeArrowheads="1"/>
          </p:cNvPicPr>
          <p:nvPr/>
        </p:nvPicPr>
        <p:blipFill>
          <a:blip r:embed="rId8"/>
          <a:srcRect/>
          <a:stretch>
            <a:fillRect/>
          </a:stretch>
        </p:blipFill>
        <p:spPr bwMode="auto">
          <a:xfrm>
            <a:off x="3352800" y="3124200"/>
            <a:ext cx="2895600" cy="3124200"/>
          </a:xfrm>
          <a:prstGeom prst="rect">
            <a:avLst/>
          </a:prstGeom>
          <a:noFill/>
          <a:ln w="9525">
            <a:noFill/>
            <a:miter lim="800000"/>
            <a:headEnd/>
            <a:tailEnd/>
          </a:ln>
        </p:spPr>
      </p:pic>
      <p:sp>
        <p:nvSpPr>
          <p:cNvPr id="15" name="Text Box 115"/>
          <p:cNvSpPr txBox="1">
            <a:spLocks noChangeArrowheads="1"/>
          </p:cNvSpPr>
          <p:nvPr/>
        </p:nvSpPr>
        <p:spPr bwMode="auto">
          <a:xfrm>
            <a:off x="7620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Cháy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rừng</a:t>
            </a:r>
            <a:endParaRPr lang="en-US" sz="2000" b="1">
              <a:solidFill>
                <a:schemeClr val="tx2"/>
              </a:solidFill>
              <a:latin typeface="Times New Roman" pitchFamily="18" charset="0"/>
              <a:cs typeface="Times New Roman" pitchFamily="18" charset="0"/>
            </a:endParaRPr>
          </a:p>
        </p:txBody>
      </p:sp>
      <p:sp>
        <p:nvSpPr>
          <p:cNvPr id="16" name="Text Box 115"/>
          <p:cNvSpPr txBox="1">
            <a:spLocks noChangeArrowheads="1"/>
          </p:cNvSpPr>
          <p:nvPr/>
        </p:nvSpPr>
        <p:spPr bwMode="auto">
          <a:xfrm>
            <a:off x="838200" y="25908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Chiến</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tranh</a:t>
            </a:r>
            <a:endParaRPr lang="en-US" sz="2000" b="1">
              <a:solidFill>
                <a:schemeClr val="tx2"/>
              </a:solidFill>
              <a:latin typeface="Times New Roman" pitchFamily="18" charset="0"/>
              <a:cs typeface="Times New Roman" pitchFamily="18" charset="0"/>
            </a:endParaRPr>
          </a:p>
        </p:txBody>
      </p:sp>
      <p:sp>
        <p:nvSpPr>
          <p:cNvPr id="17" name="Text Box 115"/>
          <p:cNvSpPr txBox="1">
            <a:spLocks noChangeArrowheads="1"/>
          </p:cNvSpPr>
          <p:nvPr/>
        </p:nvSpPr>
        <p:spPr bwMode="auto">
          <a:xfrm>
            <a:off x="3429000" y="2590800"/>
            <a:ext cx="25146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Khai</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khẩn</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đất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hoang</a:t>
            </a:r>
            <a:endParaRPr lang="en-US" sz="2000" b="1">
              <a:solidFill>
                <a:schemeClr val="tx2"/>
              </a:solidFill>
              <a:latin typeface="Times New Roman" pitchFamily="18" charset="0"/>
              <a:cs typeface="Times New Roman" pitchFamily="18" charset="0"/>
            </a:endParaRPr>
          </a:p>
        </p:txBody>
      </p:sp>
      <p:sp>
        <p:nvSpPr>
          <p:cNvPr id="18" name="Text Box 115"/>
          <p:cNvSpPr txBox="1">
            <a:spLocks noChangeArrowheads="1"/>
          </p:cNvSpPr>
          <p:nvPr/>
        </p:nvSpPr>
        <p:spPr bwMode="auto">
          <a:xfrm>
            <a:off x="3657600" y="5791200"/>
            <a:ext cx="22098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Xây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dựng</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cơ</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bản</a:t>
            </a:r>
            <a:endParaRPr lang="en-US" sz="2000" b="1">
              <a:solidFill>
                <a:schemeClr val="tx2"/>
              </a:solidFill>
              <a:latin typeface="Times New Roman" pitchFamily="18" charset="0"/>
              <a:cs typeface="Times New Roman" pitchFamily="18" charset="0"/>
            </a:endParaRPr>
          </a:p>
        </p:txBody>
      </p:sp>
      <p:sp>
        <p:nvSpPr>
          <p:cNvPr id="19" name="Text Box 115"/>
          <p:cNvSpPr txBox="1">
            <a:spLocks noChangeArrowheads="1"/>
          </p:cNvSpPr>
          <p:nvPr/>
        </p:nvSpPr>
        <p:spPr bwMode="auto">
          <a:xfrm>
            <a:off x="67818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Chặt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phá</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rừng</a:t>
            </a:r>
            <a:r>
              <a:rPr lang="en-US" sz="2000" b="1" smtClean="0">
                <a:solidFill>
                  <a:schemeClr val="tx2"/>
                </a:solidFill>
                <a:latin typeface="Times New Roman" pitchFamily="18" charset="0"/>
                <a:cs typeface="Times New Roman" pitchFamily="18" charset="0"/>
              </a:rPr>
              <a:t> </a:t>
            </a:r>
            <a:endParaRPr lang="en-US" sz="2000" b="1">
              <a:solidFill>
                <a:schemeClr val="tx2"/>
              </a:solidFill>
              <a:latin typeface="Times New Roman" pitchFamily="18" charset="0"/>
              <a:cs typeface="Times New Roman" pitchFamily="18" charset="0"/>
            </a:endParaRPr>
          </a:p>
        </p:txBody>
      </p:sp>
      <p:sp>
        <p:nvSpPr>
          <p:cNvPr id="20" name="Text Box 115"/>
          <p:cNvSpPr txBox="1">
            <a:spLocks noChangeArrowheads="1"/>
          </p:cNvSpPr>
          <p:nvPr/>
        </p:nvSpPr>
        <p:spPr bwMode="auto">
          <a:xfrm>
            <a:off x="6629400" y="2667000"/>
            <a:ext cx="2286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Lấy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đất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làm</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nhà</a:t>
            </a:r>
            <a:endParaRPr lang="en-US" sz="2000" b="1">
              <a:solidFill>
                <a:schemeClr val="tx2"/>
              </a:solidFill>
              <a:latin typeface="Times New Roman" pitchFamily="18" charset="0"/>
              <a:cs typeface="Times New Roman" pitchFamily="18" charset="0"/>
            </a:endParaRPr>
          </a:p>
        </p:txBody>
      </p:sp>
      <p:sp>
        <p:nvSpPr>
          <p:cNvPr id="21" name="Rectangle 20"/>
          <p:cNvSpPr>
            <a:spLocks noChangeArrowheads="1"/>
          </p:cNvSpPr>
          <p:nvPr/>
        </p:nvSpPr>
        <p:spPr bwMode="auto">
          <a:xfrm>
            <a:off x="2743200" y="6400800"/>
            <a:ext cx="3581400" cy="457200"/>
          </a:xfrm>
          <a:prstGeom prst="rect">
            <a:avLst/>
          </a:prstGeom>
          <a:noFill/>
          <a:ln w="9525">
            <a:noFill/>
            <a:miter lim="800000"/>
            <a:headEnd/>
            <a:tailEnd/>
          </a:ln>
        </p:spPr>
        <p:txBody>
          <a:bodyPr wrap="none" anchor="ctr"/>
          <a:lstStyle/>
          <a:p>
            <a:pPr algn="ctr"/>
            <a:r>
              <a:rPr lang="en-US" sz="3200" b="1" err="1" smtClean="0">
                <a:solidFill>
                  <a:srgbClr val="FF0000"/>
                </a:solidFill>
                <a:latin typeface="Times New Roman" pitchFamily="18" charset="0"/>
                <a:cs typeface="Times New Roman" pitchFamily="18" charset="0"/>
              </a:rPr>
              <a:t>Nguyên</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nhân</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mất</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rừng</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57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838200" y="2971800"/>
            <a:ext cx="2667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Sạt lở, xói mòn đất</a:t>
            </a:r>
          </a:p>
        </p:txBody>
      </p:sp>
      <p:sp>
        <p:nvSpPr>
          <p:cNvPr id="24583" name="Text Box 7"/>
          <p:cNvSpPr txBox="1">
            <a:spLocks noChangeArrowheads="1"/>
          </p:cNvSpPr>
          <p:nvPr/>
        </p:nvSpPr>
        <p:spPr bwMode="auto">
          <a:xfrm>
            <a:off x="5943600" y="6324600"/>
            <a:ext cx="16764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Hạn hán</a:t>
            </a:r>
          </a:p>
        </p:txBody>
      </p:sp>
      <p:sp>
        <p:nvSpPr>
          <p:cNvPr id="24593" name="Text Box 17"/>
          <p:cNvSpPr txBox="1">
            <a:spLocks noChangeArrowheads="1"/>
          </p:cNvSpPr>
          <p:nvPr/>
        </p:nvSpPr>
        <p:spPr bwMode="auto">
          <a:xfrm>
            <a:off x="5867400" y="2895600"/>
            <a:ext cx="1905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Lũ lụt</a:t>
            </a:r>
          </a:p>
        </p:txBody>
      </p:sp>
      <p:pic>
        <p:nvPicPr>
          <p:cNvPr id="29703" name="Picture 19" descr="Onkk_1"/>
          <p:cNvPicPr>
            <a:picLocks noChangeAspect="1" noChangeArrowheads="1"/>
          </p:cNvPicPr>
          <p:nvPr/>
        </p:nvPicPr>
        <p:blipFill>
          <a:blip r:embed="rId2"/>
          <a:srcRect/>
          <a:stretch>
            <a:fillRect/>
          </a:stretch>
        </p:blipFill>
        <p:spPr bwMode="auto">
          <a:xfrm>
            <a:off x="304800" y="3429000"/>
            <a:ext cx="3810000" cy="2857500"/>
          </a:xfrm>
          <a:prstGeom prst="rect">
            <a:avLst/>
          </a:prstGeom>
          <a:noFill/>
          <a:ln w="9525">
            <a:noFill/>
            <a:miter lim="800000"/>
            <a:headEnd/>
            <a:tailEnd/>
          </a:ln>
        </p:spPr>
      </p:pic>
      <p:sp>
        <p:nvSpPr>
          <p:cNvPr id="24596" name="Text Box 20"/>
          <p:cNvSpPr txBox="1">
            <a:spLocks noChangeArrowheads="1"/>
          </p:cNvSpPr>
          <p:nvPr/>
        </p:nvSpPr>
        <p:spPr bwMode="auto">
          <a:xfrm>
            <a:off x="609600" y="6299200"/>
            <a:ext cx="2667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Ô nhiễm không khí</a:t>
            </a:r>
          </a:p>
        </p:txBody>
      </p:sp>
      <p:pic>
        <p:nvPicPr>
          <p:cNvPr id="29705" name="Picture 22" descr="1351054187_1"/>
          <p:cNvPicPr>
            <a:picLocks noChangeAspect="1" noChangeArrowheads="1"/>
          </p:cNvPicPr>
          <p:nvPr/>
        </p:nvPicPr>
        <p:blipFill>
          <a:blip r:embed="rId3"/>
          <a:srcRect/>
          <a:stretch>
            <a:fillRect/>
          </a:stretch>
        </p:blipFill>
        <p:spPr bwMode="auto">
          <a:xfrm>
            <a:off x="4562537" y="3505200"/>
            <a:ext cx="3971862" cy="2762250"/>
          </a:xfrm>
          <a:prstGeom prst="rect">
            <a:avLst/>
          </a:prstGeom>
          <a:noFill/>
          <a:ln w="9525">
            <a:noFill/>
            <a:miter lim="800000"/>
            <a:headEnd/>
            <a:tailEnd/>
          </a:ln>
        </p:spPr>
      </p:pic>
      <p:sp>
        <p:nvSpPr>
          <p:cNvPr id="10" name="Rectangle 9"/>
          <p:cNvSpPr>
            <a:spLocks noChangeArrowheads="1"/>
          </p:cNvSpPr>
          <p:nvPr/>
        </p:nvSpPr>
        <p:spPr bwMode="auto">
          <a:xfrm>
            <a:off x="2590800" y="6400800"/>
            <a:ext cx="3581400" cy="457200"/>
          </a:xfrm>
          <a:prstGeom prst="rect">
            <a:avLst/>
          </a:prstGeom>
          <a:noFill/>
          <a:ln w="9525">
            <a:noFill/>
            <a:miter lim="800000"/>
            <a:headEnd/>
            <a:tailEnd/>
          </a:ln>
        </p:spPr>
        <p:txBody>
          <a:bodyPr wrap="none" anchor="ctr"/>
          <a:lstStyle/>
          <a:p>
            <a:pPr algn="ctr"/>
            <a:r>
              <a:rPr lang="en-US" sz="2400" b="1" smtClean="0">
                <a:solidFill>
                  <a:srgbClr val="FF0000"/>
                </a:solidFill>
                <a:latin typeface="Times New Roman" pitchFamily="18" charset="0"/>
                <a:cs typeface="Times New Roman" pitchFamily="18" charset="0"/>
              </a:rPr>
              <a:t>Hậu quả</a:t>
            </a:r>
            <a:endParaRPr lang="en-US" sz="2400" b="1">
              <a:solidFill>
                <a:srgbClr val="FF0000"/>
              </a:solidFill>
              <a:latin typeface="Times New Roman" pitchFamily="18" charset="0"/>
              <a:cs typeface="Times New Roman" pitchFamily="18" charset="0"/>
            </a:endParaRPr>
          </a:p>
        </p:txBody>
      </p:sp>
      <p:pic>
        <p:nvPicPr>
          <p:cNvPr id="23554" name="Picture 2" descr="http://mangtinmoi.com/wp-content/uploads/2015/08/lu-lut-tai-tay-bac-tin-moi-nhat-ngay-3-8-ba.jpg"/>
          <p:cNvPicPr>
            <a:picLocks noChangeAspect="1" noChangeArrowheads="1"/>
          </p:cNvPicPr>
          <p:nvPr/>
        </p:nvPicPr>
        <p:blipFill>
          <a:blip r:embed="rId4"/>
          <a:srcRect/>
          <a:stretch>
            <a:fillRect/>
          </a:stretch>
        </p:blipFill>
        <p:spPr bwMode="auto">
          <a:xfrm>
            <a:off x="4343400" y="228600"/>
            <a:ext cx="4605867" cy="2590801"/>
          </a:xfrm>
          <a:prstGeom prst="rect">
            <a:avLst/>
          </a:prstGeom>
          <a:noFill/>
        </p:spPr>
      </p:pic>
      <p:pic>
        <p:nvPicPr>
          <p:cNvPr id="23556" name="Picture 4" descr="http://qtv.vn/dataimages/201409/original/images1063786_Lu_quet.jpg"/>
          <p:cNvPicPr>
            <a:picLocks noChangeAspect="1" noChangeArrowheads="1"/>
          </p:cNvPicPr>
          <p:nvPr/>
        </p:nvPicPr>
        <p:blipFill>
          <a:blip r:embed="rId5"/>
          <a:srcRect/>
          <a:stretch>
            <a:fillRect/>
          </a:stretch>
        </p:blipFill>
        <p:spPr bwMode="auto">
          <a:xfrm>
            <a:off x="381000" y="38100"/>
            <a:ext cx="3810000" cy="2857500"/>
          </a:xfrm>
          <a:prstGeom prst="rect">
            <a:avLst/>
          </a:prstGeom>
          <a:noFill/>
        </p:spPr>
      </p:pic>
    </p:spTree>
    <p:extLst>
      <p:ext uri="{BB962C8B-B14F-4D97-AF65-F5344CB8AC3E}">
        <p14:creationId xmlns:p14="http://schemas.microsoft.com/office/powerpoint/2010/main" val="1268400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762000" y="6400800"/>
            <a:ext cx="2438400" cy="406400"/>
          </a:xfrm>
          <a:prstGeom prst="rect">
            <a:avLst/>
          </a:prstGeom>
          <a:noFill/>
          <a:ln w="9525">
            <a:solidFill>
              <a:schemeClr val="tx1"/>
            </a:solidFill>
            <a:miter lim="800000"/>
            <a:headEnd/>
            <a:tailEnd/>
          </a:ln>
        </p:spPr>
        <p:txBody>
          <a:bodyPr wrap="square">
            <a:spAutoFit/>
          </a:bodyPr>
          <a:lstStyle/>
          <a:p>
            <a:pPr algn="ctr">
              <a:spcBef>
                <a:spcPct val="50000"/>
              </a:spcBef>
            </a:pPr>
            <a:r>
              <a:rPr lang="en-US" sz="2000" b="1" smtClean="0">
                <a:solidFill>
                  <a:srgbClr val="0000CC"/>
                </a:solidFill>
              </a:rPr>
              <a:t>Bệnh dịch</a:t>
            </a:r>
            <a:endParaRPr lang="en-US" sz="2000" b="1">
              <a:solidFill>
                <a:srgbClr val="0000CC"/>
              </a:solidFill>
            </a:endParaRPr>
          </a:p>
        </p:txBody>
      </p:sp>
      <p:sp>
        <p:nvSpPr>
          <p:cNvPr id="10" name="Text Box 7"/>
          <p:cNvSpPr txBox="1">
            <a:spLocks noChangeArrowheads="1"/>
          </p:cNvSpPr>
          <p:nvPr/>
        </p:nvSpPr>
        <p:spPr bwMode="auto">
          <a:xfrm>
            <a:off x="6324600" y="2514600"/>
            <a:ext cx="25908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smtClean="0">
                <a:solidFill>
                  <a:srgbClr val="0000CC"/>
                </a:solidFill>
              </a:rPr>
              <a:t>Mất mùa</a:t>
            </a:r>
            <a:endParaRPr lang="en-US" sz="2000" b="1">
              <a:solidFill>
                <a:srgbClr val="0000CC"/>
              </a:solidFill>
            </a:endParaRPr>
          </a:p>
        </p:txBody>
      </p:sp>
      <p:pic>
        <p:nvPicPr>
          <p:cNvPr id="12" name="Picture 13" descr="tamtay.vn - photo - Động Vật Hoang Dã -Châu Phi"/>
          <p:cNvPicPr>
            <a:picLocks noChangeAspect="1" noChangeArrowheads="1"/>
          </p:cNvPicPr>
          <p:nvPr/>
        </p:nvPicPr>
        <p:blipFill>
          <a:blip r:embed="rId2"/>
          <a:srcRect/>
          <a:stretch>
            <a:fillRect/>
          </a:stretch>
        </p:blipFill>
        <p:spPr bwMode="auto">
          <a:xfrm>
            <a:off x="5334000" y="3733800"/>
            <a:ext cx="3771900" cy="2514600"/>
          </a:xfrm>
          <a:prstGeom prst="rect">
            <a:avLst/>
          </a:prstGeom>
          <a:noFill/>
          <a:ln w="9525">
            <a:noFill/>
            <a:miter lim="800000"/>
            <a:headEnd/>
            <a:tailEnd/>
          </a:ln>
        </p:spPr>
      </p:pic>
      <p:pic>
        <p:nvPicPr>
          <p:cNvPr id="1026" name="Picture 2" descr="http://xmedia.nguoiduatin.vn/2013/10/05/image-thumb1380969368.jpg"/>
          <p:cNvPicPr>
            <a:picLocks noChangeAspect="1" noChangeArrowheads="1"/>
          </p:cNvPicPr>
          <p:nvPr/>
        </p:nvPicPr>
        <p:blipFill>
          <a:blip r:embed="rId3"/>
          <a:srcRect/>
          <a:stretch>
            <a:fillRect/>
          </a:stretch>
        </p:blipFill>
        <p:spPr bwMode="auto">
          <a:xfrm>
            <a:off x="457200" y="3810000"/>
            <a:ext cx="3659737" cy="2447449"/>
          </a:xfrm>
          <a:prstGeom prst="rect">
            <a:avLst/>
          </a:prstGeom>
          <a:noFill/>
        </p:spPr>
      </p:pic>
      <p:sp>
        <p:nvSpPr>
          <p:cNvPr id="13" name="Text Box 8"/>
          <p:cNvSpPr txBox="1">
            <a:spLocks noChangeArrowheads="1"/>
          </p:cNvSpPr>
          <p:nvPr/>
        </p:nvSpPr>
        <p:spPr bwMode="auto">
          <a:xfrm>
            <a:off x="4953000" y="6400800"/>
            <a:ext cx="4191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smtClean="0">
                <a:solidFill>
                  <a:srgbClr val="0000CC"/>
                </a:solidFill>
              </a:rPr>
              <a:t>Động vật không còn nơi sinh sống</a:t>
            </a:r>
            <a:endParaRPr lang="en-US" sz="2000" b="1">
              <a:solidFill>
                <a:srgbClr val="0000CC"/>
              </a:solidFill>
            </a:endParaRPr>
          </a:p>
        </p:txBody>
      </p:sp>
      <p:pic>
        <p:nvPicPr>
          <p:cNvPr id="14" name="Picture 2" descr="Bản đồ phân bố sự ấm lên của bề mặt Trái Đất trong suốt thế kỷ 21 bằng mô hình HadCM3 theo kịch bản thông thường với tốc độ tăng trưởng kinh tế và phát thải khí nhà kính. Trên hình này, mức độ ấm lên trung bình trên toàn cầu khoảng 3.0 °C (5.4 °F)."/>
          <p:cNvPicPr>
            <a:picLocks noChangeAspect="1" noChangeArrowheads="1"/>
          </p:cNvPicPr>
          <p:nvPr/>
        </p:nvPicPr>
        <p:blipFill>
          <a:blip r:embed="rId4"/>
          <a:srcRect/>
          <a:stretch>
            <a:fillRect/>
          </a:stretch>
        </p:blipFill>
        <p:spPr bwMode="auto">
          <a:xfrm>
            <a:off x="533399" y="152400"/>
            <a:ext cx="3758451" cy="2743200"/>
          </a:xfrm>
          <a:prstGeom prst="rect">
            <a:avLst/>
          </a:prstGeom>
          <a:noFill/>
        </p:spPr>
      </p:pic>
      <p:pic>
        <p:nvPicPr>
          <p:cNvPr id="15" name="Picture 6" descr="Đóng"/>
          <p:cNvPicPr>
            <a:picLocks noChangeAspect="1" noChangeArrowheads="1"/>
          </p:cNvPicPr>
          <p:nvPr/>
        </p:nvPicPr>
        <p:blipFill>
          <a:blip r:embed="rId5"/>
          <a:srcRect/>
          <a:stretch>
            <a:fillRect/>
          </a:stretch>
        </p:blipFill>
        <p:spPr bwMode="auto">
          <a:xfrm>
            <a:off x="5181600" y="152400"/>
            <a:ext cx="3810000" cy="2866485"/>
          </a:xfrm>
          <a:prstGeom prst="rect">
            <a:avLst/>
          </a:prstGeom>
          <a:noFill/>
          <a:ln w="9525">
            <a:noFill/>
            <a:miter lim="800000"/>
            <a:headEnd/>
            <a:tailEnd/>
          </a:ln>
        </p:spPr>
      </p:pic>
      <p:sp>
        <p:nvSpPr>
          <p:cNvPr id="16" name="Title 1"/>
          <p:cNvSpPr txBox="1">
            <a:spLocks/>
          </p:cNvSpPr>
          <p:nvPr/>
        </p:nvSpPr>
        <p:spPr>
          <a:xfrm>
            <a:off x="152400" y="2971800"/>
            <a:ext cx="4343400" cy="457200"/>
          </a:xfrm>
          <a:prstGeom prst="rect">
            <a:avLst/>
          </a:prstGeom>
          <a:gradFill>
            <a:gsLst>
              <a:gs pos="0">
                <a:srgbClr val="FFEFD1"/>
              </a:gs>
              <a:gs pos="64999">
                <a:srgbClr val="F0EBD5"/>
              </a:gs>
              <a:gs pos="100000">
                <a:srgbClr val="D1C39F"/>
              </a:gs>
            </a:gsLst>
            <a:lin ang="5400000" scaled="0"/>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rgbClr val="0000FF"/>
                </a:solidFill>
                <a:latin typeface="Times New Roman" pitchFamily="18" charset="0"/>
                <a:ea typeface="+mj-ea"/>
                <a:cs typeface="Times New Roman" pitchFamily="18" charset="0"/>
              </a:rPr>
              <a:t>Nhiệt</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độ</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trung</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bình</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tăng</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lên</a:t>
            </a:r>
            <a:endParaRPr kumimoji="0" lang="en-US" sz="20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7" name="Title 1"/>
          <p:cNvSpPr txBox="1">
            <a:spLocks/>
          </p:cNvSpPr>
          <p:nvPr/>
        </p:nvSpPr>
        <p:spPr>
          <a:xfrm>
            <a:off x="5257800" y="30480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Mực</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nước</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biển</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dâng</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endParaRPr kumimoji="0" lang="en-US" sz="20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5721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305800" cy="1981200"/>
          </a:xfrm>
        </p:spPr>
        <p:txBody>
          <a:bodyPr/>
          <a:lstStyle/>
          <a:p>
            <a:r>
              <a:rPr lang="en-US" sz="2800" smtClean="0">
                <a:latin typeface="Times New Roman" pitchFamily="18" charset="0"/>
                <a:cs typeface="Times New Roman" pitchFamily="18" charset="0"/>
              </a:rPr>
              <a:t>Có </a:t>
            </a:r>
            <a:r>
              <a:rPr lang="en-US" sz="2800" err="1" smtClean="0">
                <a:latin typeface="Times New Roman" pitchFamily="18" charset="0"/>
                <a:cs typeface="Times New Roman" pitchFamily="18" charset="0"/>
              </a:rPr>
              <a:t>người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nói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rừng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được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phát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triển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hoặc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bị</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tàn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phá</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cũng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không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ảnh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hưởng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gì</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đến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của</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những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người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sống</a:t>
            </a:r>
            <a:r>
              <a:rPr lang="en-US" sz="2800" smtClean="0">
                <a:latin typeface="Times New Roman" pitchFamily="18" charset="0"/>
                <a:cs typeface="Times New Roman" pitchFamily="18" charset="0"/>
              </a:rPr>
              <a:t> ở </a:t>
            </a:r>
            <a:r>
              <a:rPr lang="en-US" sz="2800" err="1" smtClean="0">
                <a:latin typeface="Times New Roman" pitchFamily="18" charset="0"/>
                <a:cs typeface="Times New Roman" pitchFamily="18" charset="0"/>
              </a:rPr>
              <a:t>thành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phố</a:t>
            </a:r>
            <a:r>
              <a:rPr lang="en-US" sz="2800" smtClean="0">
                <a:latin typeface="Times New Roman" pitchFamily="18" charset="0"/>
                <a:cs typeface="Times New Roman" pitchFamily="18" charset="0"/>
              </a:rPr>
              <a:t> hay </a:t>
            </a:r>
            <a:r>
              <a:rPr lang="en-US" sz="2800" err="1" smtClean="0">
                <a:latin typeface="Times New Roman" pitchFamily="18" charset="0"/>
                <a:cs typeface="Times New Roman" pitchFamily="18" charset="0"/>
              </a:rPr>
              <a:t>vùng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đồng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bằng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xa</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rừng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Điều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đó</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đúng</a:t>
            </a:r>
            <a:r>
              <a:rPr lang="en-US" sz="2800" smtClean="0">
                <a:latin typeface="Times New Roman" pitchFamily="18" charset="0"/>
                <a:cs typeface="Times New Roman" pitchFamily="18" charset="0"/>
              </a:rPr>
              <a:t> hay </a:t>
            </a:r>
            <a:r>
              <a:rPr lang="en-US" sz="2800" err="1" smtClean="0">
                <a:latin typeface="Times New Roman" pitchFamily="18" charset="0"/>
                <a:cs typeface="Times New Roman" pitchFamily="18" charset="0"/>
              </a:rPr>
              <a:t>sai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Vì</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sao</a:t>
            </a:r>
            <a:r>
              <a:rPr lang="en-US" sz="2800" smtClean="0">
                <a:latin typeface="Times New Roman" pitchFamily="18" charset="0"/>
                <a:cs typeface="Times New Roman" pitchFamily="18" charset="0"/>
              </a:rPr>
              <a:t> ?</a:t>
            </a:r>
          </a:p>
        </p:txBody>
      </p:sp>
      <p:pic>
        <p:nvPicPr>
          <p:cNvPr id="6147" name="Picture 4" descr="http://www.goldentravel.vn/images/products/tour-hoc-sinh-rung-quoc-gia-cuc-phuong_2014417947451.jpg"/>
          <p:cNvPicPr>
            <a:picLocks noChangeAspect="1" noChangeArrowheads="1"/>
          </p:cNvPicPr>
          <p:nvPr/>
        </p:nvPicPr>
        <p:blipFill>
          <a:blip r:embed="rId3"/>
          <a:srcRect/>
          <a:stretch>
            <a:fillRect/>
          </a:stretch>
        </p:blipFill>
        <p:spPr bwMode="auto">
          <a:xfrm>
            <a:off x="457200" y="1853109"/>
            <a:ext cx="3886200" cy="2414091"/>
          </a:xfrm>
          <a:prstGeom prst="rect">
            <a:avLst/>
          </a:prstGeom>
          <a:noFill/>
          <a:ln w="9525">
            <a:noFill/>
            <a:miter lim="800000"/>
            <a:headEnd/>
            <a:tailEnd/>
          </a:ln>
        </p:spPr>
      </p:pic>
      <p:pic>
        <p:nvPicPr>
          <p:cNvPr id="6150" name="Picture 6" descr="http://4psoft.com/wp-content/uploads/2013/04/Benthanh.jpg"/>
          <p:cNvPicPr>
            <a:picLocks noChangeAspect="1" noChangeArrowheads="1"/>
          </p:cNvPicPr>
          <p:nvPr/>
        </p:nvPicPr>
        <p:blipFill>
          <a:blip r:embed="rId4"/>
          <a:srcRect/>
          <a:stretch>
            <a:fillRect/>
          </a:stretch>
        </p:blipFill>
        <p:spPr bwMode="auto">
          <a:xfrm>
            <a:off x="457200" y="4343400"/>
            <a:ext cx="3886200" cy="2434233"/>
          </a:xfrm>
          <a:prstGeom prst="rect">
            <a:avLst/>
          </a:prstGeom>
          <a:noFill/>
        </p:spPr>
      </p:pic>
      <p:pic>
        <p:nvPicPr>
          <p:cNvPr id="6152" name="Picture 8" descr="http://dantri4.vcmedia.vn/OjRsnUq3VYRgf5mG4vC/Image/2013/06/DSC08275-592fd.JPG"/>
          <p:cNvPicPr>
            <a:picLocks noChangeAspect="1" noChangeArrowheads="1"/>
          </p:cNvPicPr>
          <p:nvPr/>
        </p:nvPicPr>
        <p:blipFill>
          <a:blip r:embed="rId5"/>
          <a:srcRect/>
          <a:stretch>
            <a:fillRect/>
          </a:stretch>
        </p:blipFill>
        <p:spPr bwMode="auto">
          <a:xfrm>
            <a:off x="4800600" y="1876934"/>
            <a:ext cx="3733800" cy="2390266"/>
          </a:xfrm>
          <a:prstGeom prst="rect">
            <a:avLst/>
          </a:prstGeom>
          <a:noFill/>
        </p:spPr>
      </p:pic>
      <p:pic>
        <p:nvPicPr>
          <p:cNvPr id="8" name="Picture 6" descr="http://4psoft.com/wp-content/uploads/2013/04/Benthanh.jpg"/>
          <p:cNvPicPr>
            <a:picLocks noChangeAspect="1" noChangeArrowheads="1"/>
          </p:cNvPicPr>
          <p:nvPr/>
        </p:nvPicPr>
        <p:blipFill>
          <a:blip r:embed="rId4"/>
          <a:srcRect/>
          <a:stretch>
            <a:fillRect/>
          </a:stretch>
        </p:blipFill>
        <p:spPr bwMode="auto">
          <a:xfrm>
            <a:off x="4800600" y="4343400"/>
            <a:ext cx="3733800" cy="2434233"/>
          </a:xfrm>
          <a:prstGeom prst="rect">
            <a:avLst/>
          </a:prstGeom>
          <a:noFill/>
        </p:spPr>
      </p:pic>
      <p:sp>
        <p:nvSpPr>
          <p:cNvPr id="7" name="Text Box 77"/>
          <p:cNvSpPr txBox="1">
            <a:spLocks noChangeArrowheads="1"/>
          </p:cNvSpPr>
          <p:nvPr/>
        </p:nvSpPr>
        <p:spPr bwMode="auto">
          <a:xfrm>
            <a:off x="1066800" y="3886200"/>
            <a:ext cx="2655888" cy="369332"/>
          </a:xfrm>
          <a:prstGeom prst="rect">
            <a:avLst/>
          </a:prstGeom>
          <a:solidFill>
            <a:srgbClr val="FFFFFF"/>
          </a:solidFill>
          <a:ln w="9525">
            <a:noFill/>
            <a:miter lim="800000"/>
            <a:headEnd/>
            <a:tailEnd/>
          </a:ln>
        </p:spPr>
        <p:txBody>
          <a:bodyPr wrap="square">
            <a:spAutoFit/>
          </a:bodyPr>
          <a:lstStyle/>
          <a:p>
            <a:pPr algn="ctr">
              <a:spcBef>
                <a:spcPct val="50000"/>
              </a:spcBef>
            </a:pPr>
            <a:r>
              <a:rPr lang="en-US" b="1" err="1" smtClean="0">
                <a:latin typeface="Times New Roman" pitchFamily="18" charset="0"/>
                <a:cs typeface="Times New Roman" pitchFamily="18" charset="0"/>
              </a:rPr>
              <a:t>Rừng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được</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phát</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triển</a:t>
            </a:r>
            <a:endParaRPr lang="en-US" b="1">
              <a:latin typeface="Times New Roman" pitchFamily="18" charset="0"/>
              <a:cs typeface="Times New Roman" pitchFamily="18" charset="0"/>
            </a:endParaRPr>
          </a:p>
        </p:txBody>
      </p:sp>
      <p:sp>
        <p:nvSpPr>
          <p:cNvPr id="9" name="Text Box 77"/>
          <p:cNvSpPr txBox="1">
            <a:spLocks noChangeArrowheads="1"/>
          </p:cNvSpPr>
          <p:nvPr/>
        </p:nvSpPr>
        <p:spPr bwMode="auto">
          <a:xfrm>
            <a:off x="5334000" y="3810000"/>
            <a:ext cx="2655888" cy="369332"/>
          </a:xfrm>
          <a:prstGeom prst="rect">
            <a:avLst/>
          </a:prstGeom>
          <a:solidFill>
            <a:srgbClr val="FFFFFF"/>
          </a:solidFill>
          <a:ln w="9525">
            <a:noFill/>
            <a:miter lim="800000"/>
            <a:headEnd/>
            <a:tailEnd/>
          </a:ln>
        </p:spPr>
        <p:txBody>
          <a:bodyPr wrap="square">
            <a:spAutoFit/>
          </a:bodyPr>
          <a:lstStyle/>
          <a:p>
            <a:pPr algn="ctr">
              <a:spcBef>
                <a:spcPct val="50000"/>
              </a:spcBef>
            </a:pPr>
            <a:r>
              <a:rPr lang="en-US" b="1" err="1" smtClean="0">
                <a:latin typeface="Times New Roman" pitchFamily="18" charset="0"/>
                <a:cs typeface="Times New Roman" pitchFamily="18" charset="0"/>
              </a:rPr>
              <a:t>Rừng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bị</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tàn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phá</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8526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D:\HN TS\ca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971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8" descr="D:\HN TS\ca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49563"/>
            <a:ext cx="3124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9"/>
          <p:cNvSpPr txBox="1">
            <a:spLocks noChangeArrowheads="1"/>
          </p:cNvSpPr>
          <p:nvPr/>
        </p:nvSpPr>
        <p:spPr bwMode="auto">
          <a:xfrm>
            <a:off x="533400" y="5867400"/>
            <a:ext cx="25908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dirty="0">
                <a:solidFill>
                  <a:srgbClr val="0000FF"/>
                </a:solidFill>
                <a:latin typeface="Times New Roman" panose="02020603050405020304" pitchFamily="18" charset="0"/>
                <a:cs typeface="Times New Roman" panose="02020603050405020304" pitchFamily="18" charset="0"/>
              </a:rPr>
              <a:t>Vườn ươm cây giống </a:t>
            </a:r>
          </a:p>
          <a:p>
            <a:pPr algn="ctr" eaLnBrk="1" hangingPunct="1">
              <a:spcBef>
                <a:spcPct val="50000"/>
              </a:spcBef>
              <a:buFontTx/>
              <a:buNone/>
            </a:pPr>
            <a:r>
              <a:rPr lang="en-US" altLang="en-US" sz="1100" b="1" dirty="0" smtClean="0">
                <a:solidFill>
                  <a:srgbClr val="0000FF"/>
                </a:solidFill>
                <a:latin typeface="Times New Roman" panose="02020603050405020304" pitchFamily="18" charset="0"/>
                <a:cs typeface="Times New Roman" panose="02020603050405020304" pitchFamily="18" charset="0"/>
              </a:rPr>
              <a:t>)</a:t>
            </a:r>
            <a:endParaRPr lang="en-US" altLang="en-US" sz="1100" b="1" dirty="0">
              <a:solidFill>
                <a:srgbClr val="0000FF"/>
              </a:solidFill>
              <a:latin typeface="Times New Roman" panose="02020603050405020304" pitchFamily="18" charset="0"/>
              <a:cs typeface="Times New Roman" panose="02020603050405020304" pitchFamily="18" charset="0"/>
            </a:endParaRPr>
          </a:p>
        </p:txBody>
      </p:sp>
      <p:sp>
        <p:nvSpPr>
          <p:cNvPr id="3081" name="Text Box 19"/>
          <p:cNvSpPr txBox="1">
            <a:spLocks noChangeArrowheads="1"/>
          </p:cNvSpPr>
          <p:nvPr/>
        </p:nvSpPr>
        <p:spPr bwMode="auto">
          <a:xfrm>
            <a:off x="5486400" y="4999038"/>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Rừng cây sinh trường tốt</a:t>
            </a:r>
          </a:p>
        </p:txBody>
      </p:sp>
      <p:cxnSp>
        <p:nvCxnSpPr>
          <p:cNvPr id="17" name="Straight Arrow Connector 16"/>
          <p:cNvCxnSpPr>
            <a:cxnSpLocks/>
          </p:cNvCxnSpPr>
          <p:nvPr/>
        </p:nvCxnSpPr>
        <p:spPr>
          <a:xfrm>
            <a:off x="3581400" y="3505200"/>
            <a:ext cx="1306513"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03" name="Picture 18" descr="e1d137034115977eee343c27a971e6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31963"/>
            <a:ext cx="29718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p:cNvSpPr>
            <a:spLocks noChangeArrowheads="1"/>
          </p:cNvSpPr>
          <p:nvPr/>
        </p:nvSpPr>
        <p:spPr bwMode="auto">
          <a:xfrm>
            <a:off x="3490913" y="2633663"/>
            <a:ext cx="2452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spTree>
    <p:extLst>
      <p:ext uri="{BB962C8B-B14F-4D97-AF65-F5344CB8AC3E}">
        <p14:creationId xmlns:p14="http://schemas.microsoft.com/office/powerpoint/2010/main" val="332724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box(in)">
                                      <p:cBhvr>
                                        <p:cTn id="10" dur="500"/>
                                        <p:tgtEl>
                                          <p:spTgt spid="308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4572000" cy="584775"/>
          </a:xfrm>
          <a:prstGeom prst="rect">
            <a:avLst/>
          </a:prstGeom>
        </p:spPr>
        <p:txBody>
          <a:bodyPr>
            <a:spAutoFit/>
          </a:bodyPr>
          <a:lstStyle/>
          <a:p>
            <a:r>
              <a:rPr lang="en-US" sz="1600" smtClean="0">
                <a:latin typeface="Times New Roman" pitchFamily="18" charset="0"/>
                <a:cs typeface="Times New Roman" pitchFamily="18" charset="0"/>
              </a:rPr>
              <a:t>T</a:t>
            </a:r>
            <a:r>
              <a:rPr lang="vi-VN" sz="1600" smtClean="0">
                <a:latin typeface="Times New Roman" pitchFamily="18" charset="0"/>
                <a:cs typeface="Times New Roman" pitchFamily="18" charset="0"/>
              </a:rPr>
              <a:t>hảm họa kép động đất, sóng thần tại Nhật Bản </a:t>
            </a:r>
            <a:r>
              <a:rPr lang="en-US" sz="1600" smtClean="0">
                <a:latin typeface="Times New Roman" pitchFamily="18" charset="0"/>
                <a:cs typeface="Times New Roman" pitchFamily="18" charset="0"/>
              </a:rPr>
              <a:t>năm 2011 làm 15.854 người chết</a:t>
            </a:r>
            <a:endParaRPr lang="en-US" sz="1600">
              <a:latin typeface="Times New Roman" pitchFamily="18" charset="0"/>
              <a:cs typeface="Times New Roman" pitchFamily="18" charset="0"/>
            </a:endParaRPr>
          </a:p>
        </p:txBody>
      </p:sp>
      <p:pic>
        <p:nvPicPr>
          <p:cNvPr id="98310" name="Picture 6" descr="http://l.f30.img.vnecdn.net/2014/11/09/philippines-41-1415495600_660x0.jpg"/>
          <p:cNvPicPr>
            <a:picLocks noChangeAspect="1" noChangeArrowheads="1"/>
          </p:cNvPicPr>
          <p:nvPr/>
        </p:nvPicPr>
        <p:blipFill>
          <a:blip r:embed="rId2"/>
          <a:srcRect/>
          <a:stretch>
            <a:fillRect/>
          </a:stretch>
        </p:blipFill>
        <p:spPr bwMode="auto">
          <a:xfrm>
            <a:off x="5181600" y="87976"/>
            <a:ext cx="3886200" cy="2579024"/>
          </a:xfrm>
          <a:prstGeom prst="rect">
            <a:avLst/>
          </a:prstGeom>
          <a:noFill/>
        </p:spPr>
      </p:pic>
      <p:sp>
        <p:nvSpPr>
          <p:cNvPr id="8" name="Rectangle 7"/>
          <p:cNvSpPr/>
          <p:nvPr/>
        </p:nvSpPr>
        <p:spPr>
          <a:xfrm>
            <a:off x="5181600" y="2667000"/>
            <a:ext cx="4114800" cy="584775"/>
          </a:xfrm>
          <a:prstGeom prst="rect">
            <a:avLst/>
          </a:prstGeom>
        </p:spPr>
        <p:txBody>
          <a:bodyPr wrap="square">
            <a:spAutoFit/>
          </a:bodyPr>
          <a:lstStyle/>
          <a:p>
            <a:r>
              <a:rPr lang="en-US" sz="1600" smtClean="0">
                <a:latin typeface="Times New Roman" pitchFamily="18" charset="0"/>
                <a:cs typeface="Times New Roman" pitchFamily="18" charset="0"/>
              </a:rPr>
              <a:t>Siêu bão haiyan ngày 8/11/2013 tại Philippines hơn 6300 người chết</a:t>
            </a:r>
            <a:endParaRPr lang="en-US" sz="1600">
              <a:latin typeface="Times New Roman" pitchFamily="18" charset="0"/>
              <a:cs typeface="Times New Roman" pitchFamily="18" charset="0"/>
            </a:endParaRPr>
          </a:p>
        </p:txBody>
      </p:sp>
      <p:pic>
        <p:nvPicPr>
          <p:cNvPr id="98314" name="Picture 10" descr="http://images.vov.vn/Uploaded/hungbm/2013_03_11/song-than.jpg?width=490"/>
          <p:cNvPicPr>
            <a:picLocks noChangeAspect="1" noChangeArrowheads="1"/>
          </p:cNvPicPr>
          <p:nvPr/>
        </p:nvPicPr>
        <p:blipFill>
          <a:blip r:embed="rId3"/>
          <a:srcRect/>
          <a:stretch>
            <a:fillRect/>
          </a:stretch>
        </p:blipFill>
        <p:spPr bwMode="auto">
          <a:xfrm>
            <a:off x="152399" y="76200"/>
            <a:ext cx="4464325" cy="2514600"/>
          </a:xfrm>
          <a:prstGeom prst="rect">
            <a:avLst/>
          </a:prstGeom>
          <a:noFill/>
        </p:spPr>
      </p:pic>
      <p:pic>
        <p:nvPicPr>
          <p:cNvPr id="98316" name="Picture 12" descr="http://cms.kienthuc.net.vn/zoom/1000/uploaded/minhbich/2013_09_15/06_colorado_13_frgp.jpg"/>
          <p:cNvPicPr>
            <a:picLocks noChangeAspect="1" noChangeArrowheads="1"/>
          </p:cNvPicPr>
          <p:nvPr/>
        </p:nvPicPr>
        <p:blipFill>
          <a:blip r:embed="rId4"/>
          <a:srcRect/>
          <a:stretch>
            <a:fillRect/>
          </a:stretch>
        </p:blipFill>
        <p:spPr bwMode="auto">
          <a:xfrm>
            <a:off x="381000" y="3352800"/>
            <a:ext cx="3810000" cy="2540000"/>
          </a:xfrm>
          <a:prstGeom prst="rect">
            <a:avLst/>
          </a:prstGeom>
          <a:noFill/>
        </p:spPr>
      </p:pic>
      <p:sp>
        <p:nvSpPr>
          <p:cNvPr id="12" name="Rectangle 11"/>
          <p:cNvSpPr/>
          <p:nvPr/>
        </p:nvSpPr>
        <p:spPr>
          <a:xfrm>
            <a:off x="381000" y="5950803"/>
            <a:ext cx="4038600" cy="830997"/>
          </a:xfrm>
          <a:prstGeom prst="rect">
            <a:avLst/>
          </a:prstGeom>
        </p:spPr>
        <p:txBody>
          <a:bodyPr wrap="square">
            <a:spAutoFit/>
          </a:bodyPr>
          <a:lstStyle/>
          <a:p>
            <a:r>
              <a:rPr lang="en-US" sz="1600" smtClean="0">
                <a:latin typeface="Times New Roman" pitchFamily="18" charset="0"/>
                <a:cs typeface="Times New Roman" pitchFamily="18" charset="0"/>
              </a:rPr>
              <a:t>L</a:t>
            </a:r>
            <a:r>
              <a:rPr lang="vi-VN" sz="1600" smtClean="0">
                <a:latin typeface="Times New Roman" pitchFamily="18" charset="0"/>
                <a:cs typeface="Times New Roman" pitchFamily="18" charset="0"/>
              </a:rPr>
              <a:t>ũ lụt ở Colorado miền tây nước Mỹ đã làm chết 5 người và buộc hàng ngàn người ở thành phố Boulder phải sơ tán</a:t>
            </a:r>
            <a:r>
              <a:rPr lang="en-US" sz="1600" smtClean="0">
                <a:latin typeface="Times New Roman" pitchFamily="18" charset="0"/>
                <a:cs typeface="Times New Roman" pitchFamily="18" charset="0"/>
              </a:rPr>
              <a:t>( NĂM 2013)</a:t>
            </a:r>
            <a:endParaRPr lang="en-US" sz="1600">
              <a:latin typeface="Times New Roman" pitchFamily="18" charset="0"/>
              <a:cs typeface="Times New Roman" pitchFamily="18" charset="0"/>
            </a:endParaRPr>
          </a:p>
        </p:txBody>
      </p:sp>
      <p:pic>
        <p:nvPicPr>
          <p:cNvPr id="98318" name="Picture 14" descr="http://static.thanhnien.com.vn/uploaded/yentrinh/2015_05_26/india-reuters_nzhs.jpg?width=600"/>
          <p:cNvPicPr>
            <a:picLocks noChangeAspect="1" noChangeArrowheads="1"/>
          </p:cNvPicPr>
          <p:nvPr/>
        </p:nvPicPr>
        <p:blipFill>
          <a:blip r:embed="rId5"/>
          <a:srcRect/>
          <a:stretch>
            <a:fillRect/>
          </a:stretch>
        </p:blipFill>
        <p:spPr bwMode="auto">
          <a:xfrm>
            <a:off x="5181600" y="3276600"/>
            <a:ext cx="3733800" cy="2103375"/>
          </a:xfrm>
          <a:prstGeom prst="rect">
            <a:avLst/>
          </a:prstGeom>
          <a:noFill/>
        </p:spPr>
      </p:pic>
      <p:sp>
        <p:nvSpPr>
          <p:cNvPr id="14" name="Rectangle 13"/>
          <p:cNvSpPr/>
          <p:nvPr/>
        </p:nvSpPr>
        <p:spPr>
          <a:xfrm>
            <a:off x="4953000" y="5475982"/>
            <a:ext cx="4191000" cy="1077218"/>
          </a:xfrm>
          <a:prstGeom prst="rect">
            <a:avLst/>
          </a:prstGeom>
        </p:spPr>
        <p:txBody>
          <a:bodyPr wrap="square">
            <a:spAutoFit/>
          </a:bodyPr>
          <a:lstStyle/>
          <a:p>
            <a:r>
              <a:rPr lang="en-US" sz="1600" smtClean="0">
                <a:latin typeface="Times New Roman" pitchFamily="18" charset="0"/>
                <a:cs typeface="Times New Roman" pitchFamily="18" charset="0"/>
              </a:rPr>
              <a:t>N</a:t>
            </a:r>
            <a:r>
              <a:rPr lang="vi-VN" sz="1600" smtClean="0">
                <a:latin typeface="+mj-lt"/>
              </a:rPr>
              <a:t>gày 25-5</a:t>
            </a:r>
            <a:r>
              <a:rPr lang="en-US" sz="1600" smtClean="0">
                <a:latin typeface="+mj-lt"/>
              </a:rPr>
              <a:t>-2015</a:t>
            </a:r>
            <a:r>
              <a:rPr lang="vi-VN" sz="1600" smtClean="0">
                <a:latin typeface="+mj-lt"/>
              </a:rPr>
              <a:t>, nắng nóng như thiêu đốt ở Ấn Độ đã khiến gần 500 người trên khắp cả nước thiệt mạng. Nhiệt độ ở Khammam, bang Telangana có lúc lên 48 độ C.</a:t>
            </a:r>
            <a:endParaRPr lang="en-US" sz="1600">
              <a:latin typeface="+mj-lt"/>
            </a:endParaRPr>
          </a:p>
        </p:txBody>
      </p:sp>
    </p:spTree>
    <p:extLst>
      <p:ext uri="{BB962C8B-B14F-4D97-AF65-F5344CB8AC3E}">
        <p14:creationId xmlns:p14="http://schemas.microsoft.com/office/powerpoint/2010/main" val="1743282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2</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BẢO VỆ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rgbClr val="3333FF"/>
                </a:solidFill>
                <a:latin typeface="Times New Roman" pitchFamily="18" charset="0"/>
              </a:rPr>
              <a:t>2.2. Biện pháp bảo vệ rừng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19950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giacaphe.com/wp-content/uploads/2011/07/cham-soc-ca-phe.jpg"/>
          <p:cNvPicPr>
            <a:picLocks noChangeAspect="1" noChangeArrowheads="1"/>
          </p:cNvPicPr>
          <p:nvPr/>
        </p:nvPicPr>
        <p:blipFill>
          <a:blip r:embed="rId2"/>
          <a:srcRect/>
          <a:stretch>
            <a:fillRect/>
          </a:stretch>
        </p:blipFill>
        <p:spPr bwMode="auto">
          <a:xfrm>
            <a:off x="228600" y="3276600"/>
            <a:ext cx="4019296" cy="3276600"/>
          </a:xfrm>
          <a:prstGeom prst="rect">
            <a:avLst/>
          </a:prstGeom>
          <a:noFill/>
        </p:spPr>
      </p:pic>
      <p:pic>
        <p:nvPicPr>
          <p:cNvPr id="15366" name="Picture 6" descr="http://tapchisonghuong.com.vn/uploads/news/size500/news21/8/baovemoitruong-netcodo-20724.jpg"/>
          <p:cNvPicPr>
            <a:picLocks noChangeAspect="1" noChangeArrowheads="1"/>
          </p:cNvPicPr>
          <p:nvPr/>
        </p:nvPicPr>
        <p:blipFill>
          <a:blip r:embed="rId3"/>
          <a:srcRect/>
          <a:stretch>
            <a:fillRect/>
          </a:stretch>
        </p:blipFill>
        <p:spPr bwMode="auto">
          <a:xfrm>
            <a:off x="4465136" y="3200400"/>
            <a:ext cx="4488364" cy="3200400"/>
          </a:xfrm>
          <a:prstGeom prst="rect">
            <a:avLst/>
          </a:prstGeom>
          <a:noFill/>
        </p:spPr>
      </p:pic>
      <p:pic>
        <p:nvPicPr>
          <p:cNvPr id="2" name="Picture 1"/>
          <p:cNvPicPr>
            <a:picLocks noChangeAspect="1"/>
          </p:cNvPicPr>
          <p:nvPr/>
        </p:nvPicPr>
        <p:blipFill>
          <a:blip r:embed="rId4"/>
          <a:stretch>
            <a:fillRect/>
          </a:stretch>
        </p:blipFill>
        <p:spPr>
          <a:xfrm>
            <a:off x="381000" y="304800"/>
            <a:ext cx="3921211" cy="2667000"/>
          </a:xfrm>
          <a:prstGeom prst="rect">
            <a:avLst/>
          </a:prstGeom>
        </p:spPr>
      </p:pic>
      <p:pic>
        <p:nvPicPr>
          <p:cNvPr id="3" name="Picture 2"/>
          <p:cNvPicPr>
            <a:picLocks noChangeAspect="1"/>
          </p:cNvPicPr>
          <p:nvPr/>
        </p:nvPicPr>
        <p:blipFill>
          <a:blip r:embed="rId5"/>
          <a:stretch>
            <a:fillRect/>
          </a:stretch>
        </p:blipFill>
        <p:spPr>
          <a:xfrm>
            <a:off x="4648200" y="238852"/>
            <a:ext cx="4151042" cy="2767361"/>
          </a:xfrm>
          <a:prstGeom prst="rect">
            <a:avLst/>
          </a:prstGeom>
        </p:spPr>
      </p:pic>
    </p:spTree>
    <p:extLst>
      <p:ext uri="{BB962C8B-B14F-4D97-AF65-F5344CB8AC3E}">
        <p14:creationId xmlns:p14="http://schemas.microsoft.com/office/powerpoint/2010/main" val="385321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50"/>
          <p:cNvSpPr txBox="1">
            <a:spLocks noGrp="1"/>
          </p:cNvSpPr>
          <p:nvPr>
            <p:ph type="title"/>
          </p:nvPr>
        </p:nvSpPr>
        <p:spPr>
          <a:xfrm>
            <a:off x="1730367" y="1308150"/>
            <a:ext cx="5574559" cy="1033200"/>
          </a:xfrm>
          <a:prstGeom prst="rect">
            <a:avLst/>
          </a:prstGeom>
        </p:spPr>
        <p:txBody>
          <a:bodyPr spcFirstLastPara="1" vert="horz" wrap="square" lIns="91425" tIns="91425" rIns="91425" bIns="91425" rtlCol="0" anchor="ctr" anchorCtr="0">
            <a:noAutofit/>
          </a:bodyPr>
          <a:lstStyle/>
          <a:p>
            <a:r>
              <a:rPr lang="en-US" sz="4000" b="1" dirty="0">
                <a:latin typeface="Times New Roman" panose="02020603050405020304" pitchFamily="18" charset="0"/>
                <a:cs typeface="Times New Roman" panose="02020603050405020304" pitchFamily="18" charset="0"/>
              </a:rPr>
              <a:t>LUYỆN TẬP</a:t>
            </a:r>
            <a:endParaRPr sz="4000" b="1" dirty="0">
              <a:latin typeface="Times New Roman" panose="02020603050405020304" pitchFamily="18" charset="0"/>
              <a:cs typeface="Times New Roman" panose="02020603050405020304" pitchFamily="18" charset="0"/>
            </a:endParaRPr>
          </a:p>
        </p:txBody>
      </p:sp>
      <p:grpSp>
        <p:nvGrpSpPr>
          <p:cNvPr id="625" name="Google Shape;625;p50"/>
          <p:cNvGrpSpPr/>
          <p:nvPr/>
        </p:nvGrpSpPr>
        <p:grpSpPr>
          <a:xfrm rot="-5400000">
            <a:off x="348300" y="1048450"/>
            <a:ext cx="662400" cy="1359000"/>
            <a:chOff x="840225" y="0"/>
            <a:chExt cx="662400" cy="1359000"/>
          </a:xfrm>
        </p:grpSpPr>
        <p:sp>
          <p:nvSpPr>
            <p:cNvPr id="626" name="Google Shape;626;p50"/>
            <p:cNvSpPr/>
            <p:nvPr/>
          </p:nvSpPr>
          <p:spPr>
            <a:xfrm rot="5400000">
              <a:off x="395125" y="638700"/>
              <a:ext cx="13590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27" name="Google Shape;627;p50"/>
            <p:cNvSpPr/>
            <p:nvPr/>
          </p:nvSpPr>
          <p:spPr>
            <a:xfrm rot="5400000">
              <a:off x="588725" y="638700"/>
              <a:ext cx="13590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28" name="Google Shape;628;p50"/>
            <p:cNvSpPr/>
            <p:nvPr/>
          </p:nvSpPr>
          <p:spPr>
            <a:xfrm rot="5400000">
              <a:off x="201525" y="638700"/>
              <a:ext cx="13590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29" name="Google Shape;629;p50"/>
            <p:cNvSpPr/>
            <p:nvPr/>
          </p:nvSpPr>
          <p:spPr>
            <a:xfrm rot="5400000">
              <a:off x="782325" y="638700"/>
              <a:ext cx="13590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grpSp>
        <p:nvGrpSpPr>
          <p:cNvPr id="630" name="Google Shape;630;p50"/>
          <p:cNvGrpSpPr/>
          <p:nvPr/>
        </p:nvGrpSpPr>
        <p:grpSpPr>
          <a:xfrm>
            <a:off x="8430763" y="1396750"/>
            <a:ext cx="714384" cy="662400"/>
            <a:chOff x="0" y="539500"/>
            <a:chExt cx="713100" cy="662400"/>
          </a:xfrm>
        </p:grpSpPr>
        <p:sp>
          <p:nvSpPr>
            <p:cNvPr id="631" name="Google Shape;631;p50"/>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32" name="Google Shape;632;p50"/>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33" name="Google Shape;633;p50"/>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34" name="Google Shape;634;p50"/>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67509609"/>
      </p:ext>
    </p:extLst>
  </p:cSld>
  <p:clrMapOvr>
    <a:masterClrMapping/>
  </p:clrMapOvr>
  <mc:AlternateContent xmlns:mc="http://schemas.openxmlformats.org/markup-compatibility/2006" xmlns:p15="http://schemas.microsoft.com/office/powerpoint/2012/main">
    <mc:Choice Requires="p15">
      <p:transition spd="slow">
        <p15:prstTrans prst="pageCurlDouble"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68" name="Rectangle 1372"/>
          <p:cNvSpPr>
            <a:spLocks noChangeArrowheads="1"/>
          </p:cNvSpPr>
          <p:nvPr/>
        </p:nvSpPr>
        <p:spPr bwMode="auto">
          <a:xfrm>
            <a:off x="7524750" y="6524625"/>
            <a:ext cx="5762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02" name="Picture 2" descr="ANd9GcTVNT3Ai4EAZXZM4lq_WywVCzuvAJ8QIURKqhsvmBDW4llXbqWYo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632075"/>
            <a:ext cx="27305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ANd9GcRxb2nPDWMGfRNlvznyEJuG4rRyqg6c1MIsuz2yZUwVx48pTPir6A">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25" y="97631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ANd9GcSaPYAHCyuGw01PSjWApI-tGjMa18QvwqeLgYuQnA2Gidwwkz6FT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2420938"/>
            <a:ext cx="2587625" cy="2524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5" name="Object 40"/>
          <p:cNvGraphicFramePr>
            <a:graphicFrameLocks noChangeAspect="1"/>
          </p:cNvGraphicFramePr>
          <p:nvPr/>
        </p:nvGraphicFramePr>
        <p:xfrm>
          <a:off x="1588" y="0"/>
          <a:ext cx="1076325" cy="1071563"/>
        </p:xfrm>
        <a:graphic>
          <a:graphicData uri="http://schemas.openxmlformats.org/presentationml/2006/ole">
            <mc:AlternateContent xmlns:mc="http://schemas.openxmlformats.org/markup-compatibility/2006">
              <mc:Choice xmlns:v="urn:schemas-microsoft-com:vml" Requires="v">
                <p:oleObj spid="_x0000_s1034" name="Clip" r:id="rId10" imgW="1278360" imgH="1274040" progId="MS_ClipArt_Gallery.2">
                  <p:embed/>
                </p:oleObj>
              </mc:Choice>
              <mc:Fallback>
                <p:oleObj name="Clip" r:id="rId10" imgW="1278360" imgH="1274040" progId="MS_ClipArt_Gallery.2">
                  <p:embed/>
                  <p:pic>
                    <p:nvPicPr>
                      <p:cNvPr id="102405"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0"/>
                        <a:ext cx="10763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06" name="Group 42"/>
          <p:cNvGrpSpPr>
            <a:grpSpLocks noChangeAspect="1"/>
          </p:cNvGrpSpPr>
          <p:nvPr/>
        </p:nvGrpSpPr>
        <p:grpSpPr bwMode="auto">
          <a:xfrm flipH="1">
            <a:off x="8001000" y="-60325"/>
            <a:ext cx="1143000" cy="1096963"/>
            <a:chOff x="1008" y="1127"/>
            <a:chExt cx="2064" cy="2059"/>
          </a:xfrm>
        </p:grpSpPr>
        <p:sp>
          <p:nvSpPr>
            <p:cNvPr id="102407"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08" name="Group 44"/>
            <p:cNvGrpSpPr>
              <a:grpSpLocks/>
            </p:cNvGrpSpPr>
            <p:nvPr/>
          </p:nvGrpSpPr>
          <p:grpSpPr bwMode="auto">
            <a:xfrm>
              <a:off x="1033" y="1136"/>
              <a:ext cx="2038" cy="1706"/>
              <a:chOff x="1033" y="1136"/>
              <a:chExt cx="2038" cy="1706"/>
            </a:xfrm>
          </p:grpSpPr>
          <p:sp>
            <p:nvSpPr>
              <p:cNvPr id="102409"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0"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1"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2"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3"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4"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5"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6"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7"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8"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9"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0"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1"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2"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3"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4"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5"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6"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7"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8"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9"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0"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1"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2"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3"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4"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5"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6"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7"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8"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9"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0"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1"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2"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3"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4"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5"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6"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7"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8"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9"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0"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1"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2"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3"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4"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5"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6"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7"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8"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9"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0"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1"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2"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3"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4"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5"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6"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7"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8"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9"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0"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1"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2"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3"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4"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5"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6"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7"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8"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9"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0"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1"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2"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3"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4"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5"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6"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7"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8"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9"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0"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1"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2"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3"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4"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5"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6"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7"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8"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9"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0"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1"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2"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3"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4"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5"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6"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7"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8"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9"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0"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1"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2"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3"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4"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5"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6"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7"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8"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9"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0"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1"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2"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3"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4"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5"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6"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7"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8"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9"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0"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1"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2"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3"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4"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5"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6"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7"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8"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9"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0"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1"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2"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3"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4"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5"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6"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7"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8"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9"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0"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1"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2"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3"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4"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5"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6"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7"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8"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9"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0"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1"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2"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3"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4"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5"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6"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7"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8"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9"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0"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1"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2"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3"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4"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5"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6"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7"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8"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9"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0"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1"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2"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3"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4"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5"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6"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7"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8"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9"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0"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1"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2"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3"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4"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5"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6"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7"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8"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9"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0"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1"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2"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3"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4"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5"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6"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7"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8"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609"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0"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1"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2"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3"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4"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5"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6"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7"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8"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9"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0"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1"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2"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3"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4"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5"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6"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7"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8"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9"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0"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1"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2"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3"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4"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5"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6"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7"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8"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9"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0"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1"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2"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3"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4"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5"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6"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7"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8"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9"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0"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1"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2"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3"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4"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5"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6"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7"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8"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9"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0"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1"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2"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3"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4"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5"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6"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7"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8"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9"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0"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1"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2"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3"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4"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5"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6"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7"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8"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9"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0"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1"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2"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3"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4"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5"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6"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7"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8"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9"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0"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1"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2"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3"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4"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5"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6"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7"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8"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9"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0"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1"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2"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3"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4"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5"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6"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7"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8"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9"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0"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1"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2"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3"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4"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5"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6"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7"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8"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9"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0"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1"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2"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3"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4"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5"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6"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7"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8"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2729" name="Group 42"/>
          <p:cNvGrpSpPr>
            <a:grpSpLocks noChangeAspect="1"/>
          </p:cNvGrpSpPr>
          <p:nvPr/>
        </p:nvGrpSpPr>
        <p:grpSpPr bwMode="auto">
          <a:xfrm rot="10800000" flipH="1">
            <a:off x="0" y="5691188"/>
            <a:ext cx="1222375" cy="1166812"/>
            <a:chOff x="1008" y="1127"/>
            <a:chExt cx="2064" cy="2059"/>
          </a:xfrm>
        </p:grpSpPr>
        <p:sp>
          <p:nvSpPr>
            <p:cNvPr id="10273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731" name="Group 44"/>
            <p:cNvGrpSpPr>
              <a:grpSpLocks/>
            </p:cNvGrpSpPr>
            <p:nvPr/>
          </p:nvGrpSpPr>
          <p:grpSpPr bwMode="auto">
            <a:xfrm>
              <a:off x="1033" y="1136"/>
              <a:ext cx="2038" cy="1706"/>
              <a:chOff x="1033" y="1136"/>
              <a:chExt cx="2038" cy="1706"/>
            </a:xfrm>
          </p:grpSpPr>
          <p:sp>
            <p:nvSpPr>
              <p:cNvPr id="102732"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3"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4"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5"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6"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7"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8"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9"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0"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1"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2"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3"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4"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5"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6"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7"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8"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9"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0"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1"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2"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3"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4"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5"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6"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7"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8"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9"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0"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1"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2"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3"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4"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5"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6"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7"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8"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9"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0"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1"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2"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3"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4"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5"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6"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7"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8"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9"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0"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1"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2"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3"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4"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5"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6"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7"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8"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9"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0"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1"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2"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3"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4"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5"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6"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7"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8"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9"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0"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1"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2"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3"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4"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5"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6"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7"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8"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9"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0"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1"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2"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3"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4"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5"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6"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7"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8"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9"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0"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1"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2"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3"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4"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5"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6"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7"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8"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9"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0"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1"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2"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3"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4"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5"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6"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7"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8"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9"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0"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1"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2"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3"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4"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5"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6"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7"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8"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9"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0"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1"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2"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3"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4"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5"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6"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7"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8"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9"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0"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1"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2"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3"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4"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5"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6"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7"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8"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9"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0"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1"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2"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3"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4"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5"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6"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7"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8"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9"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0"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1"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2"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3"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4"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5"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6"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7"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8"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9"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0"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1"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2"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3"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4"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5"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6"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7"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8"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9"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0"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1"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2"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3"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4"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5"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6"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7"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8"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9"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0"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1"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2"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3"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4"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5"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6"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7"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8"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9"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0"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1"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2"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3"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4"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5"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6"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7"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8"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9"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0"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1"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932"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3"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4"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5"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6"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7"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8"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9"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0"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1"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2"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3"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4"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5"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6"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7"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8"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9"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0"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1"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2"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3"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4"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5"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6"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7"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8"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9"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0"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1"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2"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3"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4"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5"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6"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7"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8"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9"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0"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1"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2"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3"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4"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5"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6"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7"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8"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9"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0"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1"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2"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3"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4"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5"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6"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7"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8"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9"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0"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1"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2"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3"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4"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5"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6"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7"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8"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9"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0"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1"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2"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3"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4"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5"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6"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7"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8"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9"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0"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1"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2"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3"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4"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5"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6"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7"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8"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9"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0"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1"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2"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3"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4"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5"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6"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7"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8"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9"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0"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1"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2"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3"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4"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5"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6"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7"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8"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9"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0"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1"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2"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3"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4"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5"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6"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7"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8"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9"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0"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1"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3052" name="Group 42"/>
          <p:cNvGrpSpPr>
            <a:grpSpLocks noChangeAspect="1"/>
          </p:cNvGrpSpPr>
          <p:nvPr/>
        </p:nvGrpSpPr>
        <p:grpSpPr bwMode="auto">
          <a:xfrm rot="5400000" flipH="1">
            <a:off x="8024813" y="5738812"/>
            <a:ext cx="1143000" cy="1095375"/>
            <a:chOff x="1008" y="1127"/>
            <a:chExt cx="2064" cy="2059"/>
          </a:xfrm>
        </p:grpSpPr>
        <p:sp>
          <p:nvSpPr>
            <p:cNvPr id="103053"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054" name="Group 44"/>
            <p:cNvGrpSpPr>
              <a:grpSpLocks/>
            </p:cNvGrpSpPr>
            <p:nvPr/>
          </p:nvGrpSpPr>
          <p:grpSpPr bwMode="auto">
            <a:xfrm>
              <a:off x="1033" y="1136"/>
              <a:ext cx="2038" cy="1706"/>
              <a:chOff x="1033" y="1136"/>
              <a:chExt cx="2038" cy="1706"/>
            </a:xfrm>
          </p:grpSpPr>
          <p:sp>
            <p:nvSpPr>
              <p:cNvPr id="103055"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6"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7"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8"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9"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0"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1"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2"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3"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4"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5"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6"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7"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8"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9"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0"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1"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2"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3"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4"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5"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6"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7"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8"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9"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0"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1"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2"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3"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4"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5"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6"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7"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8"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9"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0"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1"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2"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3"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4"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5"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6"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7"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8"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9"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0"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1"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2"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3"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4"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5"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6"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7"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8"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9"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0"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1"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2"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3"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4"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5"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6"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7"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8"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9"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0"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1"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2"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3"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4"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5"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6"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7"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8"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9"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0"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1"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2"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3"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4"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5"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6"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7"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8"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9"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0"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1"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2"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3"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4"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5"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6"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7"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8"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9"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0"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1"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2"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3"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4"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5"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6"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7"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8"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9"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0"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1"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2"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3"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4"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5"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6"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7"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8"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9"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0"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1"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2"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3"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4"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5"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6"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7"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8"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9"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0"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1"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2"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3"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4"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5"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6"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7"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8"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9"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0"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1"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2"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3"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4"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5"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6"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7"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8"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9"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0"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1"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2"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3"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4"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5"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6"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7"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8"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9"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0"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1"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2"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3"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4"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5"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6"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7"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8"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9"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0"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1"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2"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3"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4"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5"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6"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7"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8"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9"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0"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1"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2"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3"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4"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5"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6"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7"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8"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9"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0"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1"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2"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3"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4"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5"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6"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7"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8"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9"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0"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1"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2"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3"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4"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3255"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6"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7"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8"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9"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0"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1"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2"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3"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4"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5"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6"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7"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8"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9"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0"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1"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2"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3"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4"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5"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6"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7"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8"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9"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0"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1"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2"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3"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4"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5"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6"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7"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8"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9"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0"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1"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2"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3"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4"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5"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6"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7"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8"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9"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0"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1"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2"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3"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4"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5"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6"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7"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8"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9"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0"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1"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2"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3"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4"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5"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6"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7"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8"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9"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0"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1"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2"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3"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4"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5"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6"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7"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8"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9"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0"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1"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2"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3"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4"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5"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6"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7"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8"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9"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0"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1"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2"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3"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4"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5"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6"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7"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8"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9"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0"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1"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2"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3"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4"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5"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6"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7"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8"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9"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0"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1"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2"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3"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4"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5"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6"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7"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8"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9"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0"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1"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2"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3"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4"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3" name="TextBox 23"/>
          <p:cNvSpPr txBox="1">
            <a:spLocks noChangeArrowheads="1"/>
          </p:cNvSpPr>
          <p:nvPr/>
        </p:nvSpPr>
        <p:spPr bwMode="auto">
          <a:xfrm>
            <a:off x="0" y="71438"/>
            <a:ext cx="914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5300" i="1" dirty="0">
                <a:solidFill>
                  <a:srgbClr val="000099"/>
                </a:solidFill>
                <a:latin typeface="Times New Roman" panose="02020603050405020304" pitchFamily="18" charset="0"/>
                <a:cs typeface="Times New Roman" panose="02020603050405020304" pitchFamily="18" charset="0"/>
              </a:rPr>
              <a:t>“Hộp quà bí mật”</a:t>
            </a:r>
          </a:p>
        </p:txBody>
      </p:sp>
      <p:sp>
        <p:nvSpPr>
          <p:cNvPr id="2" name="Right Arrow 1">
            <a:hlinkClick r:id="rId12" action="ppaction://hlinksldjump"/>
          </p:cNvPr>
          <p:cNvSpPr/>
          <p:nvPr/>
        </p:nvSpPr>
        <p:spPr>
          <a:xfrm>
            <a:off x="5508625" y="6078803"/>
            <a:ext cx="739775" cy="52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718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102402"/>
                                        </p:tgtEl>
                                        <p:attrNameLst>
                                          <p:attrName>style.color</p:attrName>
                                        </p:attrNameLst>
                                      </p:cBhvr>
                                      <p:to>
                                        <a:schemeClr val="accent2"/>
                                      </p:to>
                                    </p:animClr>
                                    <p:animClr clrSpc="rgb" dir="cw">
                                      <p:cBhvr>
                                        <p:cTn id="7" dur="100" fill="hold"/>
                                        <p:tgtEl>
                                          <p:spTgt spid="102402"/>
                                        </p:tgtEl>
                                        <p:attrNameLst>
                                          <p:attrName>fillcolor</p:attrName>
                                        </p:attrNameLst>
                                      </p:cBhvr>
                                      <p:to>
                                        <a:schemeClr val="accent2"/>
                                      </p:to>
                                    </p:animClr>
                                    <p:set>
                                      <p:cBhvr>
                                        <p:cTn id="8" dur="100" fill="hold"/>
                                        <p:tgtEl>
                                          <p:spTgt spid="102402"/>
                                        </p:tgtEl>
                                        <p:attrNameLst>
                                          <p:attrName>fill.type</p:attrName>
                                        </p:attrNameLst>
                                      </p:cBhvr>
                                      <p:to>
                                        <p:strVal val="solid"/>
                                      </p:to>
                                    </p:set>
                                    <p:set>
                                      <p:cBhvr>
                                        <p:cTn id="9" dur="100" fill="hold"/>
                                        <p:tgtEl>
                                          <p:spTgt spid="102402"/>
                                        </p:tgtEl>
                                        <p:attrNameLst>
                                          <p:attrName>fill.on</p:attrName>
                                        </p:attrNameLst>
                                      </p:cBhvr>
                                      <p:to>
                                        <p:strVal val="true"/>
                                      </p:to>
                                    </p:set>
                                    <p:animRot by="120000">
                                      <p:cBhvr>
                                        <p:cTn id="10" dur="100" fill="hold">
                                          <p:stCondLst>
                                            <p:cond delay="0"/>
                                          </p:stCondLst>
                                        </p:cTn>
                                        <p:tgtEl>
                                          <p:spTgt spid="102402"/>
                                        </p:tgtEl>
                                        <p:attrNameLst>
                                          <p:attrName>r</p:attrName>
                                        </p:attrNameLst>
                                      </p:cBhvr>
                                    </p:animRot>
                                    <p:animRot by="-240000">
                                      <p:cBhvr>
                                        <p:cTn id="11" dur="200" fill="hold">
                                          <p:stCondLst>
                                            <p:cond delay="200"/>
                                          </p:stCondLst>
                                        </p:cTn>
                                        <p:tgtEl>
                                          <p:spTgt spid="102402"/>
                                        </p:tgtEl>
                                        <p:attrNameLst>
                                          <p:attrName>r</p:attrName>
                                        </p:attrNameLst>
                                      </p:cBhvr>
                                    </p:animRot>
                                    <p:animRot by="240000">
                                      <p:cBhvr>
                                        <p:cTn id="12" dur="200" fill="hold">
                                          <p:stCondLst>
                                            <p:cond delay="400"/>
                                          </p:stCondLst>
                                        </p:cTn>
                                        <p:tgtEl>
                                          <p:spTgt spid="102402"/>
                                        </p:tgtEl>
                                        <p:attrNameLst>
                                          <p:attrName>r</p:attrName>
                                        </p:attrNameLst>
                                      </p:cBhvr>
                                    </p:animRot>
                                    <p:animRot by="-240000">
                                      <p:cBhvr>
                                        <p:cTn id="13" dur="200" fill="hold">
                                          <p:stCondLst>
                                            <p:cond delay="600"/>
                                          </p:stCondLst>
                                        </p:cTn>
                                        <p:tgtEl>
                                          <p:spTgt spid="102402"/>
                                        </p:tgtEl>
                                        <p:attrNameLst>
                                          <p:attrName>r</p:attrName>
                                        </p:attrNameLst>
                                      </p:cBhvr>
                                    </p:animRot>
                                    <p:animRot by="120000">
                                      <p:cBhvr>
                                        <p:cTn id="14" dur="200" fill="hold">
                                          <p:stCondLst>
                                            <p:cond delay="800"/>
                                          </p:stCondLst>
                                        </p:cTn>
                                        <p:tgtEl>
                                          <p:spTgt spid="102402"/>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102403"/>
                                        </p:tgtEl>
                                        <p:attrNameLst>
                                          <p:attrName>style.color</p:attrName>
                                        </p:attrNameLst>
                                      </p:cBhvr>
                                      <p:to>
                                        <a:schemeClr val="accent2"/>
                                      </p:to>
                                    </p:animClr>
                                    <p:animClr clrSpc="rgb" dir="cw">
                                      <p:cBhvr>
                                        <p:cTn id="17" dur="100" fill="hold"/>
                                        <p:tgtEl>
                                          <p:spTgt spid="102403"/>
                                        </p:tgtEl>
                                        <p:attrNameLst>
                                          <p:attrName>fillcolor</p:attrName>
                                        </p:attrNameLst>
                                      </p:cBhvr>
                                      <p:to>
                                        <a:schemeClr val="accent2"/>
                                      </p:to>
                                    </p:animClr>
                                    <p:set>
                                      <p:cBhvr>
                                        <p:cTn id="18" dur="100" fill="hold"/>
                                        <p:tgtEl>
                                          <p:spTgt spid="102403"/>
                                        </p:tgtEl>
                                        <p:attrNameLst>
                                          <p:attrName>fill.type</p:attrName>
                                        </p:attrNameLst>
                                      </p:cBhvr>
                                      <p:to>
                                        <p:strVal val="solid"/>
                                      </p:to>
                                    </p:set>
                                    <p:set>
                                      <p:cBhvr>
                                        <p:cTn id="19" dur="100" fill="hold"/>
                                        <p:tgtEl>
                                          <p:spTgt spid="102403"/>
                                        </p:tgtEl>
                                        <p:attrNameLst>
                                          <p:attrName>fill.on</p:attrName>
                                        </p:attrNameLst>
                                      </p:cBhvr>
                                      <p:to>
                                        <p:strVal val="true"/>
                                      </p:to>
                                    </p:set>
                                    <p:animRot by="120000">
                                      <p:cBhvr>
                                        <p:cTn id="20" dur="100" fill="hold">
                                          <p:stCondLst>
                                            <p:cond delay="0"/>
                                          </p:stCondLst>
                                        </p:cTn>
                                        <p:tgtEl>
                                          <p:spTgt spid="102403"/>
                                        </p:tgtEl>
                                        <p:attrNameLst>
                                          <p:attrName>r</p:attrName>
                                        </p:attrNameLst>
                                      </p:cBhvr>
                                    </p:animRot>
                                    <p:animRot by="-240000">
                                      <p:cBhvr>
                                        <p:cTn id="21" dur="200" fill="hold">
                                          <p:stCondLst>
                                            <p:cond delay="200"/>
                                          </p:stCondLst>
                                        </p:cTn>
                                        <p:tgtEl>
                                          <p:spTgt spid="102403"/>
                                        </p:tgtEl>
                                        <p:attrNameLst>
                                          <p:attrName>r</p:attrName>
                                        </p:attrNameLst>
                                      </p:cBhvr>
                                    </p:animRot>
                                    <p:animRot by="240000">
                                      <p:cBhvr>
                                        <p:cTn id="22" dur="200" fill="hold">
                                          <p:stCondLst>
                                            <p:cond delay="400"/>
                                          </p:stCondLst>
                                        </p:cTn>
                                        <p:tgtEl>
                                          <p:spTgt spid="102403"/>
                                        </p:tgtEl>
                                        <p:attrNameLst>
                                          <p:attrName>r</p:attrName>
                                        </p:attrNameLst>
                                      </p:cBhvr>
                                    </p:animRot>
                                    <p:animRot by="-240000">
                                      <p:cBhvr>
                                        <p:cTn id="23" dur="200" fill="hold">
                                          <p:stCondLst>
                                            <p:cond delay="600"/>
                                          </p:stCondLst>
                                        </p:cTn>
                                        <p:tgtEl>
                                          <p:spTgt spid="102403"/>
                                        </p:tgtEl>
                                        <p:attrNameLst>
                                          <p:attrName>r</p:attrName>
                                        </p:attrNameLst>
                                      </p:cBhvr>
                                    </p:animRot>
                                    <p:animRot by="120000">
                                      <p:cBhvr>
                                        <p:cTn id="24" dur="200" fill="hold">
                                          <p:stCondLst>
                                            <p:cond delay="800"/>
                                          </p:stCondLst>
                                        </p:cTn>
                                        <p:tgtEl>
                                          <p:spTgt spid="102403"/>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102404"/>
                                        </p:tgtEl>
                                        <p:attrNameLst>
                                          <p:attrName>style.color</p:attrName>
                                        </p:attrNameLst>
                                      </p:cBhvr>
                                      <p:to>
                                        <a:schemeClr val="accent2"/>
                                      </p:to>
                                    </p:animClr>
                                    <p:animClr clrSpc="rgb" dir="cw">
                                      <p:cBhvr>
                                        <p:cTn id="27" dur="100" fill="hold"/>
                                        <p:tgtEl>
                                          <p:spTgt spid="102404"/>
                                        </p:tgtEl>
                                        <p:attrNameLst>
                                          <p:attrName>fillcolor</p:attrName>
                                        </p:attrNameLst>
                                      </p:cBhvr>
                                      <p:to>
                                        <a:schemeClr val="accent2"/>
                                      </p:to>
                                    </p:animClr>
                                    <p:set>
                                      <p:cBhvr>
                                        <p:cTn id="28" dur="100" fill="hold"/>
                                        <p:tgtEl>
                                          <p:spTgt spid="102404"/>
                                        </p:tgtEl>
                                        <p:attrNameLst>
                                          <p:attrName>fill.type</p:attrName>
                                        </p:attrNameLst>
                                      </p:cBhvr>
                                      <p:to>
                                        <p:strVal val="solid"/>
                                      </p:to>
                                    </p:set>
                                    <p:set>
                                      <p:cBhvr>
                                        <p:cTn id="29" dur="100" fill="hold"/>
                                        <p:tgtEl>
                                          <p:spTgt spid="102404"/>
                                        </p:tgtEl>
                                        <p:attrNameLst>
                                          <p:attrName>fill.on</p:attrName>
                                        </p:attrNameLst>
                                      </p:cBhvr>
                                      <p:to>
                                        <p:strVal val="true"/>
                                      </p:to>
                                    </p:set>
                                    <p:animRot by="120000">
                                      <p:cBhvr>
                                        <p:cTn id="30" dur="100" fill="hold">
                                          <p:stCondLst>
                                            <p:cond delay="0"/>
                                          </p:stCondLst>
                                        </p:cTn>
                                        <p:tgtEl>
                                          <p:spTgt spid="102404"/>
                                        </p:tgtEl>
                                        <p:attrNameLst>
                                          <p:attrName>r</p:attrName>
                                        </p:attrNameLst>
                                      </p:cBhvr>
                                    </p:animRot>
                                    <p:animRot by="-240000">
                                      <p:cBhvr>
                                        <p:cTn id="31" dur="200" fill="hold">
                                          <p:stCondLst>
                                            <p:cond delay="200"/>
                                          </p:stCondLst>
                                        </p:cTn>
                                        <p:tgtEl>
                                          <p:spTgt spid="102404"/>
                                        </p:tgtEl>
                                        <p:attrNameLst>
                                          <p:attrName>r</p:attrName>
                                        </p:attrNameLst>
                                      </p:cBhvr>
                                    </p:animRot>
                                    <p:animRot by="240000">
                                      <p:cBhvr>
                                        <p:cTn id="32" dur="200" fill="hold">
                                          <p:stCondLst>
                                            <p:cond delay="400"/>
                                          </p:stCondLst>
                                        </p:cTn>
                                        <p:tgtEl>
                                          <p:spTgt spid="102404"/>
                                        </p:tgtEl>
                                        <p:attrNameLst>
                                          <p:attrName>r</p:attrName>
                                        </p:attrNameLst>
                                      </p:cBhvr>
                                    </p:animRot>
                                    <p:animRot by="-240000">
                                      <p:cBhvr>
                                        <p:cTn id="33" dur="200" fill="hold">
                                          <p:stCondLst>
                                            <p:cond delay="600"/>
                                          </p:stCondLst>
                                        </p:cTn>
                                        <p:tgtEl>
                                          <p:spTgt spid="102404"/>
                                        </p:tgtEl>
                                        <p:attrNameLst>
                                          <p:attrName>r</p:attrName>
                                        </p:attrNameLst>
                                      </p:cBhvr>
                                    </p:animRot>
                                    <p:animRot by="120000">
                                      <p:cBhvr>
                                        <p:cTn id="34" dur="200" fill="hold">
                                          <p:stCondLst>
                                            <p:cond delay="800"/>
                                          </p:stCondLst>
                                        </p:cTn>
                                        <p:tgtEl>
                                          <p:spTgt spid="102404"/>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7868"/>
                                        </p:tgtEl>
                                        <p:attrNameLst>
                                          <p:attrName>style.visibility</p:attrName>
                                        </p:attrNameLst>
                                      </p:cBhvr>
                                      <p:to>
                                        <p:strVal val="visible"/>
                                      </p:to>
                                    </p:set>
                                    <p:animEffect transition="in" filter="blinds(horizontal)">
                                      <p:cBhvr>
                                        <p:cTn id="39" dur="500"/>
                                        <p:tgtEl>
                                          <p:spTgt spid="107868"/>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240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nodeType="clickEffect">
                                  <p:stCondLst>
                                    <p:cond delay="0"/>
                                  </p:stCondLst>
                                  <p:childTnLst>
                                    <p:animEffect transition="out" filter="box(in)">
                                      <p:cBhvr>
                                        <p:cTn id="44" dur="100"/>
                                        <p:tgtEl>
                                          <p:spTgt spid="102402"/>
                                        </p:tgtEl>
                                      </p:cBhvr>
                                    </p:animEffect>
                                    <p:set>
                                      <p:cBhvr>
                                        <p:cTn id="45" dur="1" fill="hold">
                                          <p:stCondLst>
                                            <p:cond delay="99"/>
                                          </p:stCondLst>
                                        </p:cTn>
                                        <p:tgtEl>
                                          <p:spTgt spid="102402"/>
                                        </p:tgtEl>
                                        <p:attrNameLst>
                                          <p:attrName>style.visibility</p:attrName>
                                        </p:attrNameLst>
                                      </p:cBhvr>
                                      <p:to>
                                        <p:strVal val="hidden"/>
                                      </p:to>
                                    </p:set>
                                  </p:childTnLst>
                                </p:cTn>
                              </p:par>
                            </p:childTnLst>
                          </p:cTn>
                        </p:par>
                      </p:childTnLst>
                    </p:cTn>
                  </p:par>
                </p:childTnLst>
              </p:cTn>
              <p:nextCondLst>
                <p:cond evt="onClick" delay="0">
                  <p:tgtEl>
                    <p:spTgt spid="102402"/>
                  </p:tgtEl>
                </p:cond>
              </p:nextCondLst>
            </p:seq>
            <p:seq concurrent="1" nextAc="seek">
              <p:cTn id="46" restart="whenNotActive" fill="hold" evtFilter="cancelBubble" nodeType="interactiveSeq">
                <p:stCondLst>
                  <p:cond evt="onClick" delay="0">
                    <p:tgtEl>
                      <p:spTgt spid="10240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100"/>
                                        <p:tgtEl>
                                          <p:spTgt spid="102403"/>
                                        </p:tgtEl>
                                      </p:cBhvr>
                                    </p:animEffect>
                                    <p:set>
                                      <p:cBhvr>
                                        <p:cTn id="51" dur="1" fill="hold">
                                          <p:stCondLst>
                                            <p:cond delay="99"/>
                                          </p:stCondLst>
                                        </p:cTn>
                                        <p:tgtEl>
                                          <p:spTgt spid="102403"/>
                                        </p:tgtEl>
                                        <p:attrNameLst>
                                          <p:attrName>style.visibility</p:attrName>
                                        </p:attrNameLst>
                                      </p:cBhvr>
                                      <p:to>
                                        <p:strVal val="hidden"/>
                                      </p:to>
                                    </p:set>
                                  </p:childTnLst>
                                </p:cTn>
                              </p:par>
                            </p:childTnLst>
                          </p:cTn>
                        </p:par>
                      </p:childTnLst>
                    </p:cTn>
                  </p:par>
                </p:childTnLst>
              </p:cTn>
              <p:nextCondLst>
                <p:cond evt="onClick" delay="0">
                  <p:tgtEl>
                    <p:spTgt spid="102403"/>
                  </p:tgtEl>
                </p:cond>
              </p:nextCondLst>
            </p:seq>
            <p:seq concurrent="1" nextAc="seek">
              <p:cTn id="52" restart="whenNotActive" fill="hold" evtFilter="cancelBubble" nodeType="interactiveSeq">
                <p:stCondLst>
                  <p:cond evt="onClick" delay="0">
                    <p:tgtEl>
                      <p:spTgt spid="10240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8" presetClass="exit" presetSubtype="16" fill="hold" nodeType="clickEffect">
                                  <p:stCondLst>
                                    <p:cond delay="0"/>
                                  </p:stCondLst>
                                  <p:childTnLst>
                                    <p:animEffect transition="out" filter="diamond(in)">
                                      <p:cBhvr>
                                        <p:cTn id="56" dur="100"/>
                                        <p:tgtEl>
                                          <p:spTgt spid="102404"/>
                                        </p:tgtEl>
                                      </p:cBhvr>
                                    </p:animEffect>
                                    <p:set>
                                      <p:cBhvr>
                                        <p:cTn id="57" dur="1" fill="hold">
                                          <p:stCondLst>
                                            <p:cond delay="99"/>
                                          </p:stCondLst>
                                        </p:cTn>
                                        <p:tgtEl>
                                          <p:spTgt spid="102404"/>
                                        </p:tgtEl>
                                        <p:attrNameLst>
                                          <p:attrName>style.visibility</p:attrName>
                                        </p:attrNameLst>
                                      </p:cBhvr>
                                      <p:to>
                                        <p:strVal val="hidden"/>
                                      </p:to>
                                    </p:set>
                                  </p:childTnLst>
                                </p:cTn>
                              </p:par>
                            </p:childTnLst>
                          </p:cTn>
                        </p:par>
                      </p:childTnLst>
                    </p:cTn>
                  </p:par>
                </p:childTnLst>
              </p:cTn>
              <p:nextCondLst>
                <p:cond evt="onClick" delay="0">
                  <p:tgtEl>
                    <p:spTgt spid="10240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827584" y="2693144"/>
            <a:ext cx="603250" cy="4635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6632" name="TextBox 15"/>
          <p:cNvSpPr txBox="1">
            <a:spLocks noChangeArrowheads="1"/>
          </p:cNvSpPr>
          <p:nvPr/>
        </p:nvSpPr>
        <p:spPr bwMode="auto">
          <a:xfrm>
            <a:off x="1603375" y="1143000"/>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6639" name="Picture 1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0" y="4000500"/>
            <a:ext cx="18891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971600" y="2002532"/>
            <a:ext cx="8686800" cy="2308324"/>
          </a:xfrm>
          <a:prstGeom prst="rect">
            <a:avLst/>
          </a:prstGeom>
          <a:noFill/>
          <a:ln w="9525">
            <a:noFill/>
            <a:miter lim="800000"/>
            <a:headEnd/>
            <a:tailEnd/>
          </a:ln>
        </p:spPr>
        <p:txBody>
          <a:bodyPr wrap="square">
            <a:spAutoFit/>
          </a:bodyPr>
          <a:lstStyle/>
          <a:p>
            <a:pPr algn="just" eaLnBrk="1" hangingPunct="1"/>
            <a:r>
              <a:rPr lang="en-US" sz="2400" b="1" dirty="0" err="1" smtClean="0">
                <a:solidFill>
                  <a:srgbClr val="0000FF"/>
                </a:solidFill>
                <a:latin typeface="Times New Roman" pitchFamily="18" charset="0"/>
              </a:rPr>
              <a:t>Câu</a:t>
            </a:r>
            <a:r>
              <a:rPr lang="en-US" sz="2400" b="1" dirty="0" smtClean="0">
                <a:solidFill>
                  <a:srgbClr val="0000FF"/>
                </a:solidFill>
                <a:latin typeface="Times New Roman" pitchFamily="18" charset="0"/>
              </a:rPr>
              <a:t> 1. </a:t>
            </a:r>
            <a:r>
              <a:rPr lang="en-US" sz="2400" b="1" dirty="0">
                <a:solidFill>
                  <a:srgbClr val="0000FF"/>
                </a:solidFill>
                <a:latin typeface="Times New Roman" pitchFamily="18" charset="0"/>
              </a:rPr>
              <a:t>Con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để</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vệ</a:t>
            </a:r>
            <a:r>
              <a:rPr lang="en-US" sz="2400" b="1" dirty="0">
                <a:solidFill>
                  <a:srgbClr val="0000FF"/>
                </a:solidFill>
                <a:latin typeface="Times New Roman" pitchFamily="18" charset="0"/>
              </a:rPr>
              <a:t> </a:t>
            </a:r>
            <a:r>
              <a:rPr lang="en-US" sz="2400" b="1" dirty="0" err="1" smtClean="0">
                <a:solidFill>
                  <a:srgbClr val="0000FF"/>
                </a:solidFill>
                <a:latin typeface="Times New Roman" pitchFamily="18" charset="0"/>
              </a:rPr>
              <a:t>rừng</a:t>
            </a:r>
            <a:r>
              <a:rPr lang="en-US" sz="2400" b="1" dirty="0" smtClean="0">
                <a:solidFill>
                  <a:srgbClr val="0000FF"/>
                </a:solidFill>
                <a:latin typeface="Times New Roman" pitchFamily="18" charset="0"/>
              </a:rPr>
              <a:t>?</a:t>
            </a:r>
          </a:p>
          <a:p>
            <a:pPr algn="just" eaLnBrk="1" hangingPunct="1"/>
            <a:endParaRPr lang="en-US" sz="2400" b="1" dirty="0">
              <a:solidFill>
                <a:srgbClr val="0000FF"/>
              </a:solidFill>
              <a:latin typeface="Times New Roman" pitchFamily="18" charset="0"/>
            </a:endParaRPr>
          </a:p>
          <a:p>
            <a:pPr algn="just" eaLnBrk="1" hangingPunct="1"/>
            <a:r>
              <a:rPr lang="en-US" sz="2400" dirty="0">
                <a:latin typeface="Times New Roman" pitchFamily="18" charset="0"/>
              </a:rPr>
              <a:t>A</a:t>
            </a:r>
            <a:r>
              <a:rPr lang="en-US" sz="2400" dirty="0" smtClean="0">
                <a:latin typeface="Times New Roman" pitchFamily="18" charset="0"/>
              </a:rPr>
              <a:t>.  </a:t>
            </a:r>
            <a:r>
              <a:rPr lang="en-US" sz="2400" dirty="0" err="1">
                <a:latin typeface="Times New Roman" pitchFamily="18" charset="0"/>
              </a:rPr>
              <a:t>Tham</a:t>
            </a:r>
            <a:r>
              <a:rPr lang="en-US" sz="2400" dirty="0">
                <a:latin typeface="Times New Roman" pitchFamily="18" charset="0"/>
              </a:rPr>
              <a:t> </a:t>
            </a:r>
            <a:r>
              <a:rPr lang="en-US" sz="2400" dirty="0" err="1">
                <a:latin typeface="Times New Roman" pitchFamily="18" charset="0"/>
              </a:rPr>
              <a:t>gia</a:t>
            </a:r>
            <a:r>
              <a:rPr lang="en-US" sz="2400" dirty="0">
                <a:latin typeface="Times New Roman" pitchFamily="18" charset="0"/>
              </a:rPr>
              <a:t> </a:t>
            </a:r>
            <a:r>
              <a:rPr lang="en-US" sz="2400" dirty="0" err="1">
                <a:latin typeface="Times New Roman" pitchFamily="18" charset="0"/>
              </a:rPr>
              <a:t>trồng</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gây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B</a:t>
            </a:r>
            <a:r>
              <a:rPr lang="en-US" sz="2400" dirty="0" smtClean="0">
                <a:latin typeface="Times New Roman" pitchFamily="18" charset="0"/>
              </a:rPr>
              <a:t>.  </a:t>
            </a:r>
            <a:r>
              <a:rPr lang="en-US" sz="2400" dirty="0" err="1">
                <a:latin typeface="Times New Roman" pitchFamily="18" charset="0"/>
              </a:rPr>
              <a:t>Tăng</a:t>
            </a:r>
            <a:r>
              <a:rPr lang="en-US" sz="2400" dirty="0">
                <a:latin typeface="Times New Roman" pitchFamily="18" charset="0"/>
              </a:rPr>
              <a:t> </a:t>
            </a:r>
            <a:r>
              <a:rPr lang="en-US" sz="2400" dirty="0" err="1">
                <a:latin typeface="Times New Roman" pitchFamily="18" charset="0"/>
              </a:rPr>
              <a:t>cường</a:t>
            </a:r>
            <a:r>
              <a:rPr lang="en-US" sz="2400" dirty="0">
                <a:latin typeface="Times New Roman" pitchFamily="18" charset="0"/>
              </a:rPr>
              <a:t> </a:t>
            </a:r>
            <a:r>
              <a:rPr lang="en-US" sz="2400" dirty="0" err="1">
                <a:latin typeface="Times New Roman" pitchFamily="18" charset="0"/>
              </a:rPr>
              <a:t>sử</a:t>
            </a:r>
            <a:r>
              <a:rPr lang="en-US" sz="2400" dirty="0">
                <a:latin typeface="Times New Roman" pitchFamily="18" charset="0"/>
              </a:rPr>
              <a:t> </a:t>
            </a:r>
            <a:r>
              <a:rPr lang="en-US" sz="2400" dirty="0" err="1">
                <a:latin typeface="Times New Roman" pitchFamily="18" charset="0"/>
              </a:rPr>
              <a:t>dụng</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khai</a:t>
            </a:r>
            <a:r>
              <a:rPr lang="en-US" sz="2400" dirty="0">
                <a:latin typeface="Times New Roman" pitchFamily="18" charset="0"/>
              </a:rPr>
              <a:t> </a:t>
            </a:r>
            <a:r>
              <a:rPr lang="en-US" sz="2400" dirty="0" err="1">
                <a:latin typeface="Times New Roman" pitchFamily="18" charset="0"/>
              </a:rPr>
              <a:t>thác</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C</a:t>
            </a:r>
            <a:r>
              <a:rPr lang="en-US" sz="2400" dirty="0" smtClean="0">
                <a:latin typeface="Times New Roman" pitchFamily="18" charset="0"/>
              </a:rPr>
              <a:t>.  </a:t>
            </a:r>
            <a:r>
              <a:rPr lang="en-US" sz="2400" dirty="0" err="1">
                <a:latin typeface="Times New Roman" pitchFamily="18" charset="0"/>
              </a:rPr>
              <a:t>Chặt</a:t>
            </a:r>
            <a:r>
              <a:rPr lang="en-US" sz="2400" dirty="0">
                <a:latin typeface="Times New Roman" pitchFamily="18" charset="0"/>
              </a:rPr>
              <a:t> </a:t>
            </a:r>
            <a:r>
              <a:rPr lang="en-US" sz="2400" dirty="0" err="1">
                <a:latin typeface="Times New Roman" pitchFamily="18" charset="0"/>
              </a:rPr>
              <a:t>phá</a:t>
            </a:r>
            <a:r>
              <a:rPr lang="en-US" sz="2400" dirty="0">
                <a:latin typeface="Times New Roman" pitchFamily="18" charset="0"/>
              </a:rPr>
              <a:t> </a:t>
            </a:r>
            <a:r>
              <a:rPr lang="en-US" sz="2400" dirty="0" err="1">
                <a:latin typeface="Times New Roman" pitchFamily="18" charset="0"/>
              </a:rPr>
              <a:t>nhiều</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xanh</a:t>
            </a:r>
            <a:r>
              <a:rPr lang="en-US" sz="2400" dirty="0">
                <a:latin typeface="Times New Roman" pitchFamily="18" charset="0"/>
              </a:rPr>
              <a:t> </a:t>
            </a: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r>
              <a:rPr lang="en-US" sz="2400" dirty="0">
                <a:latin typeface="Times New Roman" pitchFamily="18" charset="0"/>
              </a:rPr>
              <a:t> </a:t>
            </a:r>
            <a:r>
              <a:rPr lang="en-US" sz="2400" dirty="0" err="1">
                <a:latin typeface="Times New Roman" pitchFamily="18" charset="0"/>
              </a:rPr>
              <a:t>sáng</a:t>
            </a:r>
            <a:r>
              <a:rPr lang="en-US" sz="2400" dirty="0">
                <a:latin typeface="Times New Roman" pitchFamily="18" charset="0"/>
              </a:rPr>
              <a:t> </a:t>
            </a:r>
            <a:r>
              <a:rPr lang="en-US" sz="2400" dirty="0" err="1">
                <a:latin typeface="Times New Roman" pitchFamily="18" charset="0"/>
              </a:rPr>
              <a:t>sủa</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a:t>
            </a:r>
          </a:p>
          <a:p>
            <a:pPr algn="just" eaLnBrk="1" hangingPunct="1"/>
            <a:r>
              <a:rPr lang="en-US" sz="2400" dirty="0">
                <a:latin typeface="Times New Roman" pitchFamily="18" charset="0"/>
              </a:rPr>
              <a:t>D</a:t>
            </a:r>
            <a:r>
              <a:rPr lang="en-US" sz="2400" dirty="0" smtClean="0">
                <a:latin typeface="Times New Roman" pitchFamily="18" charset="0"/>
              </a:rPr>
              <a:t>.  </a:t>
            </a:r>
            <a:r>
              <a:rPr lang="en-US" sz="2400" dirty="0" err="1">
                <a:latin typeface="Times New Roman" pitchFamily="18" charset="0"/>
              </a:rPr>
              <a:t>Tất</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ý </a:t>
            </a:r>
            <a:r>
              <a:rPr lang="en-US" sz="2400" dirty="0" err="1">
                <a:latin typeface="Times New Roman" pitchFamily="18" charset="0"/>
              </a:rPr>
              <a:t>trên</a:t>
            </a:r>
            <a:r>
              <a:rPr lang="en-US" sz="2400" dirty="0">
                <a:latin typeface="Times New Roman" pitchFamily="18" charset="0"/>
              </a:rPr>
              <a:t> </a:t>
            </a:r>
            <a:r>
              <a:rPr lang="en-US" sz="2400" dirty="0" err="1">
                <a:latin typeface="Times New Roman" pitchFamily="18" charset="0"/>
              </a:rPr>
              <a:t>đều</a:t>
            </a:r>
            <a:r>
              <a:rPr lang="en-US" sz="2400" dirty="0">
                <a:latin typeface="Times New Roman" pitchFamily="18" charset="0"/>
              </a:rPr>
              <a:t> </a:t>
            </a:r>
            <a:r>
              <a:rPr lang="en-US" sz="2400" dirty="0" err="1">
                <a:latin typeface="Times New Roman" pitchFamily="18" charset="0"/>
              </a:rPr>
              <a:t>đúng</a:t>
            </a:r>
            <a:r>
              <a:rPr lang="en-US" sz="2400" dirty="0">
                <a:latin typeface="Times New Roman" pitchFamily="18" charset="0"/>
              </a:rPr>
              <a:t>.</a:t>
            </a:r>
          </a:p>
        </p:txBody>
      </p:sp>
    </p:spTree>
    <p:extLst>
      <p:ext uri="{BB962C8B-B14F-4D97-AF65-F5344CB8AC3E}">
        <p14:creationId xmlns:p14="http://schemas.microsoft.com/office/powerpoint/2010/main" val="189765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619125" y="1203325"/>
            <a:ext cx="8128000" cy="6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34653" y="3799111"/>
            <a:ext cx="8496944"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C.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467544" y="3244981"/>
            <a:ext cx="7723956"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a:solidFill>
                  <a:srgbClr val="0000FF"/>
                </a:solidFill>
                <a:latin typeface="Times New Roman" panose="02020603050405020304" pitchFamily="18" charset="0"/>
                <a:cs typeface="Times New Roman" panose="02020603050405020304" pitchFamily="18" charset="0"/>
              </a:rPr>
              <a:t>B.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67543" y="2614112"/>
            <a:ext cx="8279581"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A.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62965" y="3888103"/>
            <a:ext cx="603250" cy="4651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7661" name="TextBox 15"/>
          <p:cNvSpPr txBox="1">
            <a:spLocks noChangeArrowheads="1"/>
          </p:cNvSpPr>
          <p:nvPr/>
        </p:nvSpPr>
        <p:spPr bwMode="auto">
          <a:xfrm>
            <a:off x="1190625" y="619125"/>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7662" name="Picture 14" descr="ANd9GcRxb2nPDWMGfRNlvznyEJuG4rRyqg6c1MIsuz2yZUwVx48pTPir6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381" y="4861337"/>
            <a:ext cx="1508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7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Box 2"/>
          <p:cNvSpPr txBox="1">
            <a:spLocks noChangeArrowheads="1"/>
          </p:cNvSpPr>
          <p:nvPr/>
        </p:nvSpPr>
        <p:spPr bwMode="auto">
          <a:xfrm>
            <a:off x="539750" y="1262063"/>
            <a:ext cx="8143875" cy="116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cây</a:t>
            </a:r>
            <a:r>
              <a:rPr lang="en-US" altLang="en-US" dirty="0" smtClean="0">
                <a:latin typeface="Times New Roman" panose="02020603050405020304" pitchFamily="18" charset="0"/>
                <a:cs typeface="Times New Roman" panose="02020603050405020304" pitchFamily="18" charset="0"/>
              </a:rPr>
              <a:t> con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8676" name="TextBox 3"/>
          <p:cNvSpPr txBox="1">
            <a:spLocks noChangeArrowheads="1"/>
          </p:cNvSpPr>
          <p:nvPr/>
        </p:nvSpPr>
        <p:spPr bwMode="auto">
          <a:xfrm>
            <a:off x="539750" y="2357438"/>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A.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397435" y="2418404"/>
            <a:ext cx="603250" cy="4524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8686" name="TextBox 15"/>
          <p:cNvSpPr txBox="1">
            <a:spLocks noChangeArrowheads="1"/>
          </p:cNvSpPr>
          <p:nvPr/>
        </p:nvSpPr>
        <p:spPr bwMode="auto">
          <a:xfrm>
            <a:off x="968375" y="690563"/>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8687" name="Picture 15" descr="ANd9GcTVNT3Ai4EAZXZM4lq_WywVCzuvAJ8QIURKqhsvmBDW4llXbqWYo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810003"/>
            <a:ext cx="17303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476250" y="3305836"/>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B</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11" name="TextBox 3"/>
          <p:cNvSpPr txBox="1">
            <a:spLocks noChangeArrowheads="1"/>
          </p:cNvSpPr>
          <p:nvPr/>
        </p:nvSpPr>
        <p:spPr bwMode="auto">
          <a:xfrm>
            <a:off x="450608" y="4298794"/>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smtClean="0">
                <a:solidFill>
                  <a:srgbClr val="0000FF"/>
                </a:solidFill>
                <a:latin typeface="Times New Roman" panose="02020603050405020304" pitchFamily="18" charset="0"/>
                <a:cs typeface="Times New Roman" panose="02020603050405020304" pitchFamily="18" charset="0"/>
              </a:rPr>
              <a:t>C.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5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Rectangle 1"/>
          <p:cNvSpPr/>
          <p:nvPr/>
        </p:nvSpPr>
        <p:spPr>
          <a:xfrm>
            <a:off x="0" y="857251"/>
            <a:ext cx="9144000" cy="10643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US" sz="1400" kern="0">
              <a:solidFill>
                <a:srgbClr val="FFFFFF"/>
              </a:solidFill>
              <a:latin typeface="Arial"/>
              <a:sym typeface="Arial"/>
            </a:endParaRPr>
          </a:p>
        </p:txBody>
      </p:sp>
      <p:sp>
        <p:nvSpPr>
          <p:cNvPr id="36" name="Google Shape;278;p41"/>
          <p:cNvSpPr txBox="1">
            <a:spLocks noGrp="1"/>
          </p:cNvSpPr>
          <p:nvPr>
            <p:ph type="title"/>
          </p:nvPr>
        </p:nvSpPr>
        <p:spPr>
          <a:xfrm>
            <a:off x="713225" y="1259150"/>
            <a:ext cx="7717800" cy="504300"/>
          </a:xfrm>
          <a:prstGeom prst="rect">
            <a:avLst/>
          </a:prstGeom>
        </p:spPr>
        <p:txBody>
          <a:bodyPr spcFirstLastPara="1" vert="horz" wrap="square" lIns="91425" tIns="91425" rIns="91425" bIns="91425" rtlCol="0" anchor="ctr" anchorCtr="0">
            <a:noAutofit/>
          </a:bodyPr>
          <a:lstStyle/>
          <a:p>
            <a:pPr>
              <a:spcBef>
                <a:spcPts val="0"/>
              </a:spcBef>
            </a:pPr>
            <a:r>
              <a:rPr lang="en-US" sz="4000" b="1" dirty="0">
                <a:solidFill>
                  <a:srgbClr val="C00000"/>
                </a:solidFill>
                <a:latin typeface="+mn-lt"/>
              </a:rPr>
              <a:t>VẬN DỤNG</a:t>
            </a:r>
            <a:endParaRPr sz="4000" b="1" dirty="0">
              <a:solidFill>
                <a:srgbClr val="C00000"/>
              </a:solidFill>
              <a:latin typeface="+mn-lt"/>
            </a:endParaRPr>
          </a:p>
        </p:txBody>
      </p:sp>
      <p:grpSp>
        <p:nvGrpSpPr>
          <p:cNvPr id="37" name="Google Shape;286;p41"/>
          <p:cNvGrpSpPr/>
          <p:nvPr/>
        </p:nvGrpSpPr>
        <p:grpSpPr>
          <a:xfrm>
            <a:off x="-2318" y="1259150"/>
            <a:ext cx="714384" cy="662400"/>
            <a:chOff x="0" y="539500"/>
            <a:chExt cx="713100" cy="662400"/>
          </a:xfrm>
        </p:grpSpPr>
        <p:sp>
          <p:nvSpPr>
            <p:cNvPr id="38" name="Google Shape;287;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39" name="Google Shape;288;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0" name="Google Shape;289;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1" name="Google Shape;290;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42" name="Google Shape;293;p41"/>
          <p:cNvGrpSpPr/>
          <p:nvPr/>
        </p:nvGrpSpPr>
        <p:grpSpPr>
          <a:xfrm>
            <a:off x="8430775" y="1259150"/>
            <a:ext cx="714384" cy="662400"/>
            <a:chOff x="0" y="539500"/>
            <a:chExt cx="713100" cy="662400"/>
          </a:xfrm>
        </p:grpSpPr>
        <p:sp>
          <p:nvSpPr>
            <p:cNvPr id="43" name="Google Shape;294;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4" name="Google Shape;295;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5" name="Google Shape;296;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6" name="Google Shape;297;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3" y="2262651"/>
            <a:ext cx="1700393" cy="3293231"/>
          </a:xfrm>
          <a:prstGeom prst="rect">
            <a:avLst/>
          </a:prstGeom>
        </p:spPr>
      </p:pic>
      <p:sp>
        <p:nvSpPr>
          <p:cNvPr id="8" name="Rectangle 2"/>
          <p:cNvSpPr>
            <a:spLocks noChangeArrowheads="1"/>
          </p:cNvSpPr>
          <p:nvPr/>
        </p:nvSpPr>
        <p:spPr bwMode="auto">
          <a:xfrm>
            <a:off x="3378200" y="376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524000" y="2558544"/>
            <a:ext cx="7239000" cy="1200329"/>
          </a:xfrm>
          <a:prstGeom prst="rect">
            <a:avLst/>
          </a:prstGeom>
        </p:spPr>
        <p:txBody>
          <a:bodyPr wrap="square">
            <a:spAutoFit/>
          </a:bodyPr>
          <a:lstStyle/>
          <a:p>
            <a:r>
              <a:rPr lang="vi-VN" sz="2400" dirty="0"/>
              <a:t>Qua thông tin, báo chí, </a:t>
            </a:r>
            <a:r>
              <a:rPr lang="vi-VN" sz="2400" dirty="0" smtClean="0"/>
              <a:t>truy</a:t>
            </a:r>
            <a:r>
              <a:rPr lang="en-US" sz="2400" dirty="0" smtClean="0"/>
              <a:t>ề</a:t>
            </a:r>
            <a:r>
              <a:rPr lang="vi-VN" sz="2400" dirty="0" smtClean="0"/>
              <a:t>n </a:t>
            </a:r>
            <a:r>
              <a:rPr lang="vi-VN" sz="2400" dirty="0"/>
              <a:t>hình, em hãy trình bày </a:t>
            </a:r>
            <a:r>
              <a:rPr lang="vi-VN" sz="2400" dirty="0" smtClean="0"/>
              <a:t>nh</a:t>
            </a:r>
            <a:r>
              <a:rPr lang="en-US" sz="2400" dirty="0"/>
              <a:t>ữ</a:t>
            </a:r>
            <a:r>
              <a:rPr lang="vi-VN" sz="2400" dirty="0" smtClean="0"/>
              <a:t>ng </a:t>
            </a:r>
            <a:r>
              <a:rPr lang="vi-VN" sz="2400" dirty="0"/>
              <a:t>hoạt động bảo vệ rừng ở nước ta hiện nay.</a:t>
            </a:r>
            <a:endParaRPr lang="en-US" sz="2400" dirty="0"/>
          </a:p>
        </p:txBody>
      </p:sp>
    </p:spTree>
    <p:extLst>
      <p:ext uri="{BB962C8B-B14F-4D97-AF65-F5344CB8AC3E}">
        <p14:creationId xmlns:p14="http://schemas.microsoft.com/office/powerpoint/2010/main" val="1946583088"/>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458913" y="1076325"/>
            <a:ext cx="6313487" cy="1373188"/>
          </a:xfrm>
          <a:prstGeom prst="rect">
            <a:avLst/>
          </a:prstGeom>
          <a:noFill/>
          <a:ln w="9525">
            <a:noFill/>
            <a:miter lim="800000"/>
            <a:headEnd/>
            <a:tailEnd/>
          </a:ln>
        </p:spPr>
        <p:txBody>
          <a:bodyPr>
            <a:spAutoFit/>
          </a:bodyPr>
          <a:lstStyle/>
          <a:p>
            <a:pPr algn="ctr">
              <a:spcBef>
                <a:spcPct val="50000"/>
              </a:spcBef>
            </a:pPr>
            <a:r>
              <a:rPr lang="en-US">
                <a:cs typeface="Times New Roman" pitchFamily="18" charset="0"/>
              </a:rPr>
              <a:t>Theo th</a:t>
            </a:r>
            <a:r>
              <a:rPr lang="en-US"/>
              <a:t>ống kê của Kiểm Lâm Việt Nam  tính đến ngày 31-12-2004 về mức độ phục hồi rừng từ năm 1995 đến 2004</a:t>
            </a:r>
          </a:p>
        </p:txBody>
      </p:sp>
      <p:sp>
        <p:nvSpPr>
          <p:cNvPr id="23559" name="Text Box 7"/>
          <p:cNvSpPr txBox="1">
            <a:spLocks noChangeArrowheads="1"/>
          </p:cNvSpPr>
          <p:nvPr/>
        </p:nvSpPr>
        <p:spPr bwMode="auto">
          <a:xfrm>
            <a:off x="3130550" y="304800"/>
            <a:ext cx="3498850" cy="641350"/>
          </a:xfrm>
          <a:prstGeom prst="rect">
            <a:avLst/>
          </a:prstGeom>
          <a:noFill/>
          <a:ln w="9525">
            <a:noFill/>
            <a:miter lim="800000"/>
            <a:headEnd/>
            <a:tailEnd/>
          </a:ln>
        </p:spPr>
        <p:txBody>
          <a:bodyPr>
            <a:spAutoFit/>
          </a:bodyPr>
          <a:lstStyle/>
          <a:p>
            <a:pPr>
              <a:spcBef>
                <a:spcPct val="50000"/>
              </a:spcBef>
            </a:pPr>
            <a:r>
              <a:rPr lang="en-US" sz="3600">
                <a:solidFill>
                  <a:srgbClr val="CC0000"/>
                </a:solidFill>
              </a:rPr>
              <a:t> </a:t>
            </a:r>
            <a:r>
              <a:rPr lang="en-US" sz="3600" b="1">
                <a:solidFill>
                  <a:srgbClr val="CC0000"/>
                </a:solidFill>
              </a:rPr>
              <a:t> </a:t>
            </a:r>
            <a:r>
              <a:rPr lang="en-US" sz="3600" b="1" err="1">
                <a:solidFill>
                  <a:srgbClr val="CC0000"/>
                </a:solidFill>
              </a:rPr>
              <a:t>Th</a:t>
            </a:r>
            <a:r>
              <a:rPr lang="vi-VN" sz="3600" b="1">
                <a:solidFill>
                  <a:srgbClr val="CC0000"/>
                </a:solidFill>
              </a:rPr>
              <a:t>ô</a:t>
            </a:r>
            <a:r>
              <a:rPr lang="en-US" sz="3600" b="1" err="1">
                <a:solidFill>
                  <a:srgbClr val="CC0000"/>
                </a:solidFill>
              </a:rPr>
              <a:t>ng</a:t>
            </a:r>
            <a:r>
              <a:rPr lang="en-US" sz="3600" b="1">
                <a:solidFill>
                  <a:srgbClr val="CC0000"/>
                </a:solidFill>
              </a:rPr>
              <a:t> tin</a:t>
            </a:r>
            <a:endParaRPr lang="vi-VN" sz="3600" b="1">
              <a:solidFill>
                <a:srgbClr val="CC0000"/>
              </a:solidFill>
            </a:endParaRPr>
          </a:p>
        </p:txBody>
      </p:sp>
      <p:sp>
        <p:nvSpPr>
          <p:cNvPr id="23560" name="Text Box 8"/>
          <p:cNvSpPr txBox="1">
            <a:spLocks noChangeArrowheads="1"/>
          </p:cNvSpPr>
          <p:nvPr/>
        </p:nvSpPr>
        <p:spPr bwMode="auto">
          <a:xfrm>
            <a:off x="854075" y="2746375"/>
            <a:ext cx="3416300" cy="45720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Di</a:t>
            </a:r>
            <a:r>
              <a:rPr lang="vi-VN" sz="2400" b="1">
                <a:solidFill>
                  <a:srgbClr val="0000CC"/>
                </a:solidFill>
              </a:rPr>
              <a:t>ện</a:t>
            </a:r>
            <a:r>
              <a:rPr lang="en-US" sz="2400" b="1">
                <a:solidFill>
                  <a:srgbClr val="0000CC"/>
                </a:solidFill>
              </a:rPr>
              <a:t> t</a:t>
            </a:r>
            <a:r>
              <a:rPr lang="vi-VN" sz="2400" b="1">
                <a:solidFill>
                  <a:srgbClr val="0000CC"/>
                </a:solidFill>
              </a:rPr>
              <a:t>ích</a:t>
            </a:r>
            <a:r>
              <a:rPr lang="en-US" sz="2400" b="1">
                <a:solidFill>
                  <a:srgbClr val="0000CC"/>
                </a:solidFill>
              </a:rPr>
              <a:t> r</a:t>
            </a:r>
            <a:r>
              <a:rPr lang="vi-VN" sz="2400" b="1">
                <a:solidFill>
                  <a:srgbClr val="0000CC"/>
                </a:solidFill>
              </a:rPr>
              <a:t>ừng</a:t>
            </a:r>
            <a:r>
              <a:rPr lang="en-US" sz="2400" b="1">
                <a:solidFill>
                  <a:srgbClr val="0000CC"/>
                </a:solidFill>
              </a:rPr>
              <a:t> t</a:t>
            </a:r>
            <a:r>
              <a:rPr lang="vi-VN" sz="2400" b="1">
                <a:solidFill>
                  <a:srgbClr val="0000CC"/>
                </a:solidFill>
              </a:rPr>
              <a:t>ự</a:t>
            </a:r>
            <a:r>
              <a:rPr lang="en-US" sz="2400" b="1">
                <a:solidFill>
                  <a:srgbClr val="0000CC"/>
                </a:solidFill>
              </a:rPr>
              <a:t> nhi</a:t>
            </a:r>
            <a:r>
              <a:rPr lang="vi-VN" sz="2400" b="1">
                <a:solidFill>
                  <a:srgbClr val="0000CC"/>
                </a:solidFill>
              </a:rPr>
              <a:t>ê</a:t>
            </a:r>
            <a:r>
              <a:rPr lang="en-US" sz="2400" b="1">
                <a:solidFill>
                  <a:srgbClr val="0000CC"/>
                </a:solidFill>
              </a:rPr>
              <a:t>n </a:t>
            </a:r>
            <a:endParaRPr lang="vi-VN" sz="2400" b="1">
              <a:solidFill>
                <a:srgbClr val="0000CC"/>
              </a:solidFill>
            </a:endParaRPr>
          </a:p>
        </p:txBody>
      </p:sp>
      <p:sp>
        <p:nvSpPr>
          <p:cNvPr id="23561" name="Text Box 9"/>
          <p:cNvSpPr txBox="1">
            <a:spLocks noChangeArrowheads="1"/>
          </p:cNvSpPr>
          <p:nvPr/>
        </p:nvSpPr>
        <p:spPr bwMode="auto">
          <a:xfrm>
            <a:off x="5332413" y="2746375"/>
            <a:ext cx="3186112" cy="457200"/>
          </a:xfrm>
          <a:prstGeom prst="rect">
            <a:avLst/>
          </a:prstGeom>
          <a:noFill/>
          <a:ln w="9525">
            <a:noFill/>
            <a:miter lim="800000"/>
            <a:headEnd/>
            <a:tailEnd/>
          </a:ln>
        </p:spPr>
        <p:txBody>
          <a:bodyPr>
            <a:spAutoFit/>
          </a:bodyPr>
          <a:lstStyle/>
          <a:p>
            <a:pPr>
              <a:spcBef>
                <a:spcPct val="50000"/>
              </a:spcBef>
            </a:pPr>
            <a:r>
              <a:rPr lang="vi-VN" sz="2400" b="1">
                <a:solidFill>
                  <a:srgbClr val="0000CC"/>
                </a:solidFill>
              </a:rPr>
              <a:t>Độ</a:t>
            </a:r>
            <a:r>
              <a:rPr lang="en-US" sz="2400" b="1">
                <a:solidFill>
                  <a:srgbClr val="0000CC"/>
                </a:solidFill>
              </a:rPr>
              <a:t> che ph</a:t>
            </a:r>
            <a:r>
              <a:rPr lang="vi-VN" sz="2400" b="1">
                <a:solidFill>
                  <a:srgbClr val="0000CC"/>
                </a:solidFill>
              </a:rPr>
              <a:t>ủ</a:t>
            </a:r>
            <a:r>
              <a:rPr lang="en-US" sz="2400" b="1">
                <a:solidFill>
                  <a:srgbClr val="0000CC"/>
                </a:solidFill>
              </a:rPr>
              <a:t> c</a:t>
            </a:r>
            <a:r>
              <a:rPr lang="vi-VN" sz="2400" b="1">
                <a:solidFill>
                  <a:srgbClr val="0000CC"/>
                </a:solidFill>
              </a:rPr>
              <a:t>ủa</a:t>
            </a:r>
            <a:r>
              <a:rPr lang="en-US" sz="2400" b="1">
                <a:solidFill>
                  <a:srgbClr val="0000CC"/>
                </a:solidFill>
              </a:rPr>
              <a:t> r</a:t>
            </a:r>
            <a:r>
              <a:rPr lang="vi-VN" sz="2400" b="1">
                <a:solidFill>
                  <a:srgbClr val="0000CC"/>
                </a:solidFill>
              </a:rPr>
              <a:t>ừng</a:t>
            </a:r>
          </a:p>
        </p:txBody>
      </p:sp>
      <p:sp>
        <p:nvSpPr>
          <p:cNvPr id="23562" name="Rectangle 10"/>
          <p:cNvSpPr>
            <a:spLocks noChangeArrowheads="1"/>
          </p:cNvSpPr>
          <p:nvPr/>
        </p:nvSpPr>
        <p:spPr bwMode="auto">
          <a:xfrm>
            <a:off x="1233488" y="4640263"/>
            <a:ext cx="682625" cy="12144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3" name="Rectangle 11"/>
          <p:cNvSpPr>
            <a:spLocks noChangeArrowheads="1"/>
          </p:cNvSpPr>
          <p:nvPr/>
        </p:nvSpPr>
        <p:spPr bwMode="auto">
          <a:xfrm>
            <a:off x="2524125" y="4110038"/>
            <a:ext cx="682625" cy="174466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4" name="Line 12"/>
          <p:cNvSpPr>
            <a:spLocks noChangeShapeType="1"/>
          </p:cNvSpPr>
          <p:nvPr/>
        </p:nvSpPr>
        <p:spPr bwMode="auto">
          <a:xfrm>
            <a:off x="1157288" y="5854700"/>
            <a:ext cx="2201862" cy="0"/>
          </a:xfrm>
          <a:prstGeom prst="line">
            <a:avLst/>
          </a:prstGeom>
          <a:noFill/>
          <a:ln w="38100">
            <a:solidFill>
              <a:schemeClr val="tx1"/>
            </a:solidFill>
            <a:round/>
            <a:headEnd/>
            <a:tailEnd/>
          </a:ln>
        </p:spPr>
        <p:txBody>
          <a:bodyPr/>
          <a:lstStyle/>
          <a:p>
            <a:endParaRPr lang="en-US"/>
          </a:p>
        </p:txBody>
      </p:sp>
      <p:sp>
        <p:nvSpPr>
          <p:cNvPr id="23565" name="Rectangle 13"/>
          <p:cNvSpPr>
            <a:spLocks noChangeArrowheads="1"/>
          </p:cNvSpPr>
          <p:nvPr/>
        </p:nvSpPr>
        <p:spPr bwMode="auto">
          <a:xfrm>
            <a:off x="6013450" y="5019675"/>
            <a:ext cx="682625" cy="836613"/>
          </a:xfrm>
          <a:prstGeom prst="rect">
            <a:avLst/>
          </a:prstGeom>
          <a:solidFill>
            <a:srgbClr val="00B400"/>
          </a:solidFill>
          <a:ln w="9525">
            <a:solidFill>
              <a:schemeClr val="tx1"/>
            </a:solidFill>
            <a:miter lim="800000"/>
            <a:headEnd/>
            <a:tailEnd/>
          </a:ln>
        </p:spPr>
        <p:txBody>
          <a:bodyPr wrap="none" anchor="ctr"/>
          <a:lstStyle/>
          <a:p>
            <a:pPr algn="ctr"/>
            <a:endParaRPr lang="vi-VN">
              <a:solidFill>
                <a:srgbClr val="009900"/>
              </a:solidFill>
              <a:latin typeface="VNI-Bodon-Poster" pitchFamily="2" charset="0"/>
            </a:endParaRPr>
          </a:p>
        </p:txBody>
      </p:sp>
      <p:sp>
        <p:nvSpPr>
          <p:cNvPr id="23566" name="Rectangle 14"/>
          <p:cNvSpPr>
            <a:spLocks noChangeArrowheads="1"/>
          </p:cNvSpPr>
          <p:nvPr/>
        </p:nvSpPr>
        <p:spPr bwMode="auto">
          <a:xfrm>
            <a:off x="7077075" y="4565650"/>
            <a:ext cx="682625" cy="1289050"/>
          </a:xfrm>
          <a:prstGeom prst="rect">
            <a:avLst/>
          </a:prstGeom>
          <a:solidFill>
            <a:srgbClr val="00B400"/>
          </a:solidFill>
          <a:ln w="9525">
            <a:solidFill>
              <a:schemeClr val="tx1"/>
            </a:solidFill>
            <a:miter lim="800000"/>
            <a:headEnd/>
            <a:tailEnd/>
          </a:ln>
        </p:spPr>
        <p:txBody>
          <a:bodyPr wrap="none" anchor="ctr"/>
          <a:lstStyle/>
          <a:p>
            <a:endParaRPr lang="en-US"/>
          </a:p>
        </p:txBody>
      </p:sp>
      <p:sp>
        <p:nvSpPr>
          <p:cNvPr id="23567" name="Line 15"/>
          <p:cNvSpPr>
            <a:spLocks noChangeShapeType="1"/>
          </p:cNvSpPr>
          <p:nvPr/>
        </p:nvSpPr>
        <p:spPr bwMode="auto">
          <a:xfrm>
            <a:off x="5862638" y="5854700"/>
            <a:ext cx="2201862" cy="0"/>
          </a:xfrm>
          <a:prstGeom prst="line">
            <a:avLst/>
          </a:prstGeom>
          <a:noFill/>
          <a:ln w="38100">
            <a:solidFill>
              <a:schemeClr val="tx1"/>
            </a:solidFill>
            <a:round/>
            <a:headEnd/>
            <a:tailEnd/>
          </a:ln>
        </p:spPr>
        <p:txBody>
          <a:bodyPr/>
          <a:lstStyle/>
          <a:p>
            <a:endParaRPr lang="en-US"/>
          </a:p>
        </p:txBody>
      </p:sp>
      <p:sp>
        <p:nvSpPr>
          <p:cNvPr id="23568" name="Text Box 16"/>
          <p:cNvSpPr txBox="1">
            <a:spLocks noChangeArrowheads="1"/>
          </p:cNvSpPr>
          <p:nvPr/>
        </p:nvSpPr>
        <p:spPr bwMode="auto">
          <a:xfrm>
            <a:off x="457200" y="4110038"/>
            <a:ext cx="2268538"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8.253.000 ha</a:t>
            </a:r>
          </a:p>
        </p:txBody>
      </p:sp>
      <p:sp>
        <p:nvSpPr>
          <p:cNvPr id="23569" name="Text Box 17"/>
          <p:cNvSpPr txBox="1">
            <a:spLocks noChangeArrowheads="1"/>
          </p:cNvSpPr>
          <p:nvPr/>
        </p:nvSpPr>
        <p:spPr bwMode="auto">
          <a:xfrm>
            <a:off x="2068513" y="3578225"/>
            <a:ext cx="2351087"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10.088.288 ha</a:t>
            </a:r>
          </a:p>
        </p:txBody>
      </p:sp>
      <p:sp>
        <p:nvSpPr>
          <p:cNvPr id="23570" name="Text Box 18"/>
          <p:cNvSpPr txBox="1">
            <a:spLocks noChangeArrowheads="1"/>
          </p:cNvSpPr>
          <p:nvPr/>
        </p:nvSpPr>
        <p:spPr bwMode="auto">
          <a:xfrm>
            <a:off x="6015038" y="4489450"/>
            <a:ext cx="833437"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28%</a:t>
            </a:r>
          </a:p>
        </p:txBody>
      </p:sp>
      <p:sp>
        <p:nvSpPr>
          <p:cNvPr id="23571" name="Text Box 19"/>
          <p:cNvSpPr txBox="1">
            <a:spLocks noChangeArrowheads="1"/>
          </p:cNvSpPr>
          <p:nvPr/>
        </p:nvSpPr>
        <p:spPr bwMode="auto">
          <a:xfrm>
            <a:off x="7077075" y="3881438"/>
            <a:ext cx="1289050"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36.7%</a:t>
            </a:r>
          </a:p>
        </p:txBody>
      </p:sp>
      <p:sp>
        <p:nvSpPr>
          <p:cNvPr id="23572" name="Text Box 20"/>
          <p:cNvSpPr txBox="1">
            <a:spLocks noChangeArrowheads="1"/>
          </p:cNvSpPr>
          <p:nvPr/>
        </p:nvSpPr>
        <p:spPr bwMode="auto">
          <a:xfrm>
            <a:off x="1157288" y="5930900"/>
            <a:ext cx="1052512"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1995</a:t>
            </a:r>
          </a:p>
        </p:txBody>
      </p:sp>
      <p:sp>
        <p:nvSpPr>
          <p:cNvPr id="23573" name="Text Box 21"/>
          <p:cNvSpPr txBox="1">
            <a:spLocks noChangeArrowheads="1"/>
          </p:cNvSpPr>
          <p:nvPr/>
        </p:nvSpPr>
        <p:spPr bwMode="auto">
          <a:xfrm>
            <a:off x="2524125" y="5930900"/>
            <a:ext cx="911225"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2004</a:t>
            </a:r>
          </a:p>
        </p:txBody>
      </p:sp>
      <p:sp>
        <p:nvSpPr>
          <p:cNvPr id="23574" name="Text Box 22"/>
          <p:cNvSpPr txBox="1">
            <a:spLocks noChangeArrowheads="1"/>
          </p:cNvSpPr>
          <p:nvPr/>
        </p:nvSpPr>
        <p:spPr bwMode="auto">
          <a:xfrm>
            <a:off x="5937250" y="5930900"/>
            <a:ext cx="1149350"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1995</a:t>
            </a:r>
          </a:p>
        </p:txBody>
      </p:sp>
      <p:sp>
        <p:nvSpPr>
          <p:cNvPr id="23575" name="Text Box 23"/>
          <p:cNvSpPr txBox="1">
            <a:spLocks noChangeArrowheads="1"/>
          </p:cNvSpPr>
          <p:nvPr/>
        </p:nvSpPr>
        <p:spPr bwMode="auto">
          <a:xfrm>
            <a:off x="7077075" y="5930900"/>
            <a:ext cx="1228725"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1"/>
          <p:cNvSpPr>
            <a:spLocks noChangeArrowheads="1"/>
          </p:cNvSpPr>
          <p:nvPr/>
        </p:nvSpPr>
        <p:spPr bwMode="auto">
          <a:xfrm>
            <a:off x="3343275" y="6149975"/>
            <a:ext cx="273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pic>
        <p:nvPicPr>
          <p:cNvPr id="4107" name="Picture 16" descr="D:\HN TS\1_4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3450"/>
            <a:ext cx="29718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27038" y="708025"/>
            <a:ext cx="3857625" cy="76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Theo em chăm sóc rừng sau khi trồng nhằm mục đích gì ?</a:t>
            </a:r>
          </a:p>
        </p:txBody>
      </p:sp>
      <p:sp>
        <p:nvSpPr>
          <p:cNvPr id="13" name="Text Box 5"/>
          <p:cNvSpPr txBox="1">
            <a:spLocks noChangeArrowheads="1"/>
          </p:cNvSpPr>
          <p:nvPr/>
        </p:nvSpPr>
        <p:spPr bwMode="auto">
          <a:xfrm>
            <a:off x="5106988" y="504825"/>
            <a:ext cx="3656012" cy="1139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Để tạo môi trường thuận lợi cho cây trồng sinh trưởng tốt, có tỷ lệ sống </a:t>
            </a:r>
            <a:r>
              <a:rPr lang="en-US" altLang="en-US" sz="2400" b="1">
                <a:solidFill>
                  <a:srgbClr val="000000"/>
                </a:solidFill>
                <a:latin typeface="Times New Roman" panose="02020603050405020304" pitchFamily="18" charset="0"/>
              </a:rPr>
              <a:t>cao.</a:t>
            </a:r>
          </a:p>
        </p:txBody>
      </p:sp>
      <p:sp>
        <p:nvSpPr>
          <p:cNvPr id="14" name="Line 6"/>
          <p:cNvSpPr>
            <a:spLocks noChangeShapeType="1"/>
          </p:cNvSpPr>
          <p:nvPr/>
        </p:nvSpPr>
        <p:spPr bwMode="auto">
          <a:xfrm>
            <a:off x="4284663" y="1092200"/>
            <a:ext cx="822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4966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107"/>
                                        </p:tgtEl>
                                        <p:attrNameLst>
                                          <p:attrName>style.visibility</p:attrName>
                                        </p:attrNameLst>
                                      </p:cBhvr>
                                      <p:to>
                                        <p:strVal val="visible"/>
                                      </p:to>
                                    </p:set>
                                    <p:anim calcmode="lin" valueType="num">
                                      <p:cBhvr additive="base">
                                        <p:cTn id="23" dur="500" fill="hold"/>
                                        <p:tgtEl>
                                          <p:spTgt spid="4107"/>
                                        </p:tgtEl>
                                        <p:attrNameLst>
                                          <p:attrName>ppt_x</p:attrName>
                                        </p:attrNameLst>
                                      </p:cBhvr>
                                      <p:tavLst>
                                        <p:tav tm="0">
                                          <p:val>
                                            <p:strVal val="#ppt_x"/>
                                          </p:val>
                                        </p:tav>
                                        <p:tav tm="100000">
                                          <p:val>
                                            <p:strVal val="#ppt_x"/>
                                          </p:val>
                                        </p:tav>
                                      </p:tavLst>
                                    </p:anim>
                                    <p:anim calcmode="lin" valueType="num">
                                      <p:cBhvr additive="base">
                                        <p:cTn id="24" dur="500" fill="hold"/>
                                        <p:tgtEl>
                                          <p:spTgt spid="410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iennhien.net/wp-content/uploads/2012/07/290712_TDBL_nganhlamnghiepvamuctieubenvung-500x288.jpg"/>
          <p:cNvPicPr>
            <a:picLocks noChangeAspect="1" noChangeArrowheads="1"/>
          </p:cNvPicPr>
          <p:nvPr/>
        </p:nvPicPr>
        <p:blipFill>
          <a:blip r:embed="rId2"/>
          <a:srcRect/>
          <a:stretch>
            <a:fillRect/>
          </a:stretch>
        </p:blipFill>
        <p:spPr bwMode="auto">
          <a:xfrm>
            <a:off x="381000" y="838200"/>
            <a:ext cx="8337550" cy="480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blog.zdn.vn/16301969.jpg"/>
          <p:cNvPicPr>
            <a:picLocks noChangeAspect="1" noChangeArrowheads="1"/>
          </p:cNvPicPr>
          <p:nvPr/>
        </p:nvPicPr>
        <p:blipFill>
          <a:blip r:embed="rId3"/>
          <a:srcRect/>
          <a:stretch>
            <a:fillRect/>
          </a:stretch>
        </p:blipFill>
        <p:spPr bwMode="auto">
          <a:xfrm>
            <a:off x="457200" y="670126"/>
            <a:ext cx="8241432" cy="580687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55"/>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3325ED"/>
            </a:solidFill>
            <a:miter lim="800000"/>
            <a:headEnd/>
            <a:tailEnd/>
          </a:ln>
        </p:spPr>
      </p:pic>
      <p:sp>
        <p:nvSpPr>
          <p:cNvPr id="43011" name="Rectangle 5"/>
          <p:cNvSpPr>
            <a:spLocks noGrp="1" noChangeArrowheads="1"/>
          </p:cNvSpPr>
          <p:nvPr>
            <p:ph type="title" idx="4294967295"/>
          </p:nvPr>
        </p:nvSpPr>
        <p:spPr/>
        <p:txBody>
          <a:bodyPr/>
          <a:lstStyle/>
          <a:p>
            <a:pPr eaLnBrk="1" hangingPunct="1"/>
            <a:r>
              <a:rPr lang="en-US" b="1" dirty="0" smtClean="0">
                <a:solidFill>
                  <a:srgbClr val="FF0066"/>
                </a:solidFill>
                <a:latin typeface="Times New Roman" pitchFamily="18" charset="0"/>
                <a:cs typeface="Times New Roman" pitchFamily="18" charset="0"/>
              </a:rPr>
              <a:t>DẶN DÒ</a:t>
            </a:r>
          </a:p>
        </p:txBody>
      </p:sp>
      <p:sp>
        <p:nvSpPr>
          <p:cNvPr id="43012" name="Rectangle 6"/>
          <p:cNvSpPr>
            <a:spLocks noGrp="1" noChangeArrowheads="1"/>
          </p:cNvSpPr>
          <p:nvPr>
            <p:ph type="body" idx="4294967295"/>
          </p:nvPr>
        </p:nvSpPr>
        <p:spPr/>
        <p:txBody>
          <a:bodyPr/>
          <a:lstStyle/>
          <a:p>
            <a:pPr eaLnBrk="1" hangingPunct="1">
              <a:buFontTx/>
              <a:buChar char="-"/>
            </a:pPr>
            <a:r>
              <a:rPr lang="en-US" b="1" dirty="0" err="1" smtClean="0">
                <a:solidFill>
                  <a:srgbClr val="0000FF"/>
                </a:solidFill>
                <a:latin typeface="Times New Roman" pitchFamily="18" charset="0"/>
                <a:cs typeface="Times New Roman" pitchFamily="18" charset="0"/>
              </a:rPr>
              <a:t>Học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thuộc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a:t>
            </a:r>
          </a:p>
          <a:p>
            <a:pPr eaLnBrk="1" hangingPunct="1">
              <a:buFontTx/>
              <a:buChar char="-"/>
            </a:pPr>
            <a:r>
              <a:rPr lang="en-US" b="1" dirty="0" err="1" smtClean="0">
                <a:solidFill>
                  <a:srgbClr val="0000FF"/>
                </a:solidFill>
                <a:latin typeface="Times New Roman" pitchFamily="18" charset="0"/>
                <a:cs typeface="Times New Roman" pitchFamily="18" charset="0"/>
              </a:rPr>
              <a:t>Xem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trước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Ôn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tập</a:t>
            </a:r>
            <a:endParaRPr lang="en-US" b="1" dirty="0" smtClean="0">
              <a:solidFill>
                <a:srgbClr val="0000FF"/>
              </a:solidFill>
              <a:latin typeface="Times New Roman" pitchFamily="18" charset="0"/>
              <a:cs typeface="Times New Roman" pitchFamily="18" charset="0"/>
            </a:endParaRPr>
          </a:p>
          <a:p>
            <a:pPr eaLnBrk="1" hangingPunct="1">
              <a:buFontTx/>
              <a:buChar char="-"/>
            </a:pPr>
            <a:r>
              <a:rPr lang="en-US" b="1" dirty="0" err="1" smtClean="0">
                <a:solidFill>
                  <a:srgbClr val="0000FF"/>
                </a:solidFill>
                <a:latin typeface="Times New Roman" pitchFamily="18" charset="0"/>
                <a:cs typeface="Times New Roman" pitchFamily="18" charset="0"/>
              </a:rPr>
              <a:t>Trả</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lời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p>
          <a:p>
            <a:pPr>
              <a:buFontTx/>
              <a:buChar char="-"/>
            </a:pP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hiện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Vận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dụng</a:t>
            </a:r>
            <a:r>
              <a:rPr lang="en-US" b="1" dirty="0" smtClean="0">
                <a:solidFill>
                  <a:srgbClr val="0000FF"/>
                </a:solidFill>
                <a:latin typeface="Times New Roman" pitchFamily="18" charset="0"/>
                <a:cs typeface="Times New Roman" pitchFamily="18" charset="0"/>
              </a:rPr>
              <a:t> </a:t>
            </a:r>
          </a:p>
          <a:p>
            <a:pPr eaLnBrk="1" hangingPunct="1">
              <a:buFontTx/>
              <a:buChar char="-"/>
            </a:pPr>
            <a:endParaRPr lang="en-US"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spinredrose"/>
          <p:cNvPicPr>
            <a:picLocks noChangeAspect="1" noChangeArrowheads="1" noCrop="1"/>
          </p:cNvPicPr>
          <p:nvPr/>
        </p:nvPicPr>
        <p:blipFill>
          <a:blip r:embed="rId2"/>
          <a:srcRect/>
          <a:stretch>
            <a:fillRect/>
          </a:stretch>
        </p:blipFill>
        <p:spPr bwMode="auto">
          <a:xfrm>
            <a:off x="7893050" y="5029200"/>
            <a:ext cx="1250950" cy="1828800"/>
          </a:xfrm>
          <a:prstGeom prst="rect">
            <a:avLst/>
          </a:prstGeom>
          <a:noFill/>
          <a:ln w="9525">
            <a:noFill/>
            <a:miter lim="800000"/>
            <a:headEnd/>
            <a:tailEnd/>
          </a:ln>
        </p:spPr>
      </p:pic>
      <p:pic>
        <p:nvPicPr>
          <p:cNvPr id="37891" name="Picture 4" descr="bspinredrose"/>
          <p:cNvPicPr>
            <a:picLocks noChangeAspect="1" noChangeArrowheads="1" noCrop="1"/>
          </p:cNvPicPr>
          <p:nvPr/>
        </p:nvPicPr>
        <p:blipFill>
          <a:blip r:embed="rId2"/>
          <a:srcRect/>
          <a:stretch>
            <a:fillRect/>
          </a:stretch>
        </p:blipFill>
        <p:spPr bwMode="auto">
          <a:xfrm>
            <a:off x="0" y="0"/>
            <a:ext cx="1390650" cy="1828800"/>
          </a:xfrm>
          <a:prstGeom prst="rect">
            <a:avLst/>
          </a:prstGeom>
          <a:noFill/>
          <a:ln w="9525">
            <a:noFill/>
            <a:miter lim="800000"/>
            <a:headEnd/>
            <a:tailEnd/>
          </a:ln>
        </p:spPr>
      </p:pic>
      <p:sp>
        <p:nvSpPr>
          <p:cNvPr id="37892" name="WordArt 6"/>
          <p:cNvSpPr>
            <a:spLocks noChangeArrowheads="1" noChangeShapeType="1" noTextEdit="1"/>
          </p:cNvSpPr>
          <p:nvPr/>
        </p:nvSpPr>
        <p:spPr bwMode="auto">
          <a:xfrm>
            <a:off x="304800" y="1066800"/>
            <a:ext cx="8153400" cy="4267200"/>
          </a:xfrm>
          <a:prstGeom prst="rect">
            <a:avLst/>
          </a:prstGeom>
        </p:spPr>
        <p:txBody>
          <a:bodyPr wrap="none" fromWordArt="1">
            <a:prstTxWarp prst="textStop">
              <a:avLst>
                <a:gd name="adj" fmla="val 22222"/>
              </a:avLst>
            </a:prstTxWarp>
          </a:bodyPr>
          <a:lstStyle/>
          <a:p>
            <a:pPr algn="ctr"/>
            <a:r>
              <a:rPr lang="vi-VN"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XIN CHÂN THÀNH CÁM ƠN </a:t>
            </a:r>
          </a:p>
          <a:p>
            <a:pPr algn="ctr"/>
            <a:r>
              <a:rPr lang="vi-VN"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QUÍ THẦY CÔ VÀ CÁC EM HỌC SINH</a:t>
            </a:r>
            <a:endParaRPr lang="en-US"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endParaRPr>
          </a:p>
        </p:txBody>
      </p:sp>
      <p:pic>
        <p:nvPicPr>
          <p:cNvPr id="37893" name="Picture 8" descr="bspinredrose"/>
          <p:cNvPicPr>
            <a:picLocks noChangeAspect="1" noChangeArrowheads="1" noCrop="1"/>
          </p:cNvPicPr>
          <p:nvPr/>
        </p:nvPicPr>
        <p:blipFill>
          <a:blip r:embed="rId2"/>
          <a:srcRect/>
          <a:stretch>
            <a:fillRect/>
          </a:stretch>
        </p:blipFill>
        <p:spPr bwMode="auto">
          <a:xfrm>
            <a:off x="0" y="5029200"/>
            <a:ext cx="1390650" cy="1828800"/>
          </a:xfrm>
          <a:prstGeom prst="rect">
            <a:avLst/>
          </a:prstGeom>
          <a:noFill/>
          <a:ln w="9525">
            <a:noFill/>
            <a:miter lim="800000"/>
            <a:headEnd/>
            <a:tailEnd/>
          </a:ln>
        </p:spPr>
      </p:pic>
      <p:pic>
        <p:nvPicPr>
          <p:cNvPr id="37894" name="Picture 9" descr="bspinredrose"/>
          <p:cNvPicPr>
            <a:picLocks noChangeAspect="1" noChangeArrowheads="1" noCrop="1"/>
          </p:cNvPicPr>
          <p:nvPr/>
        </p:nvPicPr>
        <p:blipFill>
          <a:blip r:embed="rId2"/>
          <a:srcRect/>
          <a:stretch>
            <a:fillRect/>
          </a:stretch>
        </p:blipFill>
        <p:spPr bwMode="auto">
          <a:xfrm>
            <a:off x="7753350" y="0"/>
            <a:ext cx="13906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42925" y="152400"/>
            <a:ext cx="8229600" cy="1676400"/>
          </a:xfrm>
        </p:spPr>
        <p:txBody>
          <a:bodyPr/>
          <a:lstStyle/>
          <a:p>
            <a:pPr eaLnBrk="1" hangingPunct="1"/>
            <a:r>
              <a:rPr lang="en-US" altLang="en-US" sz="2400" b="1" smtClean="0">
                <a:solidFill>
                  <a:srgbClr val="FF0066"/>
                </a:solidFill>
              </a:rPr>
              <a:t>Quan sát hình và cho biết chăm sóc rừng bao gồm những công việc gì?</a:t>
            </a:r>
          </a:p>
        </p:txBody>
      </p:sp>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914400" y="1371600"/>
            <a:ext cx="6959608" cy="1752600"/>
          </a:xfrm>
          <a:prstGeom prst="rect">
            <a:avLst/>
          </a:prstGeom>
        </p:spPr>
      </p:pic>
      <p:pic>
        <p:nvPicPr>
          <p:cNvPr id="3" name="Picture 2"/>
          <p:cNvPicPr>
            <a:picLocks noChangeAspect="1"/>
          </p:cNvPicPr>
          <p:nvPr/>
        </p:nvPicPr>
        <p:blipFill>
          <a:blip r:embed="rId5"/>
          <a:stretch>
            <a:fillRect/>
          </a:stretch>
        </p:blipFill>
        <p:spPr>
          <a:xfrm>
            <a:off x="1229860" y="3810000"/>
            <a:ext cx="6629400" cy="2332993"/>
          </a:xfrm>
          <a:prstGeom prst="rect">
            <a:avLst/>
          </a:prstGeom>
        </p:spPr>
      </p:pic>
      <p:sp>
        <p:nvSpPr>
          <p:cNvPr id="10" name="Text Box 4"/>
          <p:cNvSpPr txBox="1">
            <a:spLocks noChangeArrowheads="1"/>
          </p:cNvSpPr>
          <p:nvPr/>
        </p:nvSpPr>
        <p:spPr bwMode="auto">
          <a:xfrm>
            <a:off x="1953760" y="306481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a</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4800600" y="3124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b</a:t>
            </a:r>
          </a:p>
        </p:txBody>
      </p:sp>
      <p:sp>
        <p:nvSpPr>
          <p:cNvPr id="13" name="Text Box 4"/>
          <p:cNvSpPr txBox="1">
            <a:spLocks noChangeArrowheads="1"/>
          </p:cNvSpPr>
          <p:nvPr/>
        </p:nvSpPr>
        <p:spPr bwMode="auto">
          <a:xfrm>
            <a:off x="7021982" y="3064818"/>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c</a:t>
            </a:r>
          </a:p>
        </p:txBody>
      </p:sp>
      <p:sp>
        <p:nvSpPr>
          <p:cNvPr id="14" name="Text Box 4"/>
          <p:cNvSpPr txBox="1">
            <a:spLocks noChangeArrowheads="1"/>
          </p:cNvSpPr>
          <p:nvPr/>
        </p:nvSpPr>
        <p:spPr bwMode="auto">
          <a:xfrm>
            <a:off x="209888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d</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689680" y="607833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e</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823753"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f</a:t>
            </a:r>
          </a:p>
        </p:txBody>
      </p:sp>
    </p:spTree>
    <p:extLst>
      <p:ext uri="{BB962C8B-B14F-4D97-AF65-F5344CB8AC3E}">
        <p14:creationId xmlns:p14="http://schemas.microsoft.com/office/powerpoint/2010/main" val="233236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in)">
                                      <p:cBhvr>
                                        <p:cTn id="7" dur="2000"/>
                                        <p:tgtEl>
                                          <p:spTgt spid="10035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99652" y="1378586"/>
            <a:ext cx="6959608" cy="1752600"/>
          </a:xfrm>
          <a:prstGeom prst="rect">
            <a:avLst/>
          </a:prstGeom>
        </p:spPr>
      </p:pic>
      <p:pic>
        <p:nvPicPr>
          <p:cNvPr id="3" name="Picture 2"/>
          <p:cNvPicPr>
            <a:picLocks noChangeAspect="1"/>
          </p:cNvPicPr>
          <p:nvPr/>
        </p:nvPicPr>
        <p:blipFill>
          <a:blip r:embed="rId5"/>
          <a:stretch>
            <a:fillRect/>
          </a:stretch>
        </p:blipFill>
        <p:spPr>
          <a:xfrm>
            <a:off x="1219200" y="3713484"/>
            <a:ext cx="6847340" cy="2409690"/>
          </a:xfrm>
          <a:prstGeom prst="rect">
            <a:avLst/>
          </a:prstGeom>
        </p:spPr>
      </p:pic>
      <p:sp>
        <p:nvSpPr>
          <p:cNvPr id="10" name="Text Box 4"/>
          <p:cNvSpPr txBox="1">
            <a:spLocks noChangeArrowheads="1"/>
          </p:cNvSpPr>
          <p:nvPr/>
        </p:nvSpPr>
        <p:spPr bwMode="auto">
          <a:xfrm>
            <a:off x="1554726" y="308694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Làm cỏ</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3886200" y="304109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Xới đất, vun gốc</a:t>
            </a:r>
            <a:endParaRPr lang="en-US" altLang="en-US" sz="2400" b="1" dirty="0">
              <a:solidFill>
                <a:srgbClr val="FF0066"/>
              </a:solidFill>
              <a:latin typeface="Times New Roman" panose="02020603050405020304" pitchFamily="18" charset="0"/>
            </a:endParaRPr>
          </a:p>
        </p:txBody>
      </p:sp>
      <p:sp>
        <p:nvSpPr>
          <p:cNvPr id="13" name="Text Box 4"/>
          <p:cNvSpPr txBox="1">
            <a:spLocks noChangeArrowheads="1"/>
          </p:cNvSpPr>
          <p:nvPr/>
        </p:nvSpPr>
        <p:spPr bwMode="auto">
          <a:xfrm>
            <a:off x="6477000" y="306466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Phát quang</a:t>
            </a:r>
            <a:endParaRPr lang="en-US" altLang="en-US" sz="2400" b="1" dirty="0">
              <a:solidFill>
                <a:srgbClr val="FF0066"/>
              </a:solidFill>
              <a:latin typeface="Times New Roman" panose="02020603050405020304" pitchFamily="18" charset="0"/>
            </a:endParaRPr>
          </a:p>
        </p:txBody>
      </p:sp>
      <p:sp>
        <p:nvSpPr>
          <p:cNvPr id="14" name="Text Box 4"/>
          <p:cNvSpPr txBox="1">
            <a:spLocks noChangeArrowheads="1"/>
          </p:cNvSpPr>
          <p:nvPr/>
        </p:nvSpPr>
        <p:spPr bwMode="auto">
          <a:xfrm>
            <a:off x="1591597" y="609768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Tỉa, dặm cây</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23300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Bón phân</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477000" y="613279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Bảo vệ</a:t>
            </a:r>
            <a:endParaRPr lang="en-US" altLang="en-US" sz="2400" b="1"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23908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graphicFrame>
        <p:nvGraphicFramePr>
          <p:cNvPr id="62517" name="Group 53"/>
          <p:cNvGraphicFramePr>
            <a:graphicFrameLocks noGrp="1"/>
          </p:cNvGraphicFramePr>
          <p:nvPr/>
        </p:nvGraphicFramePr>
        <p:xfrm>
          <a:off x="304800" y="914400"/>
          <a:ext cx="8458199" cy="5562601"/>
        </p:xfrm>
        <a:graphic>
          <a:graphicData uri="http://schemas.openxmlformats.org/drawingml/2006/table">
            <a:tbl>
              <a:tblPr/>
              <a:tblGrid>
                <a:gridCol w="2095837">
                  <a:extLst>
                    <a:ext uri="{9D8B030D-6E8A-4147-A177-3AD203B41FA5}">
                      <a16:colId xmlns:a16="http://schemas.microsoft.com/office/drawing/2014/main" val="20000"/>
                    </a:ext>
                  </a:extLst>
                </a:gridCol>
                <a:gridCol w="3293458">
                  <a:extLst>
                    <a:ext uri="{9D8B030D-6E8A-4147-A177-3AD203B41FA5}">
                      <a16:colId xmlns:a16="http://schemas.microsoft.com/office/drawing/2014/main" val="20001"/>
                    </a:ext>
                  </a:extLst>
                </a:gridCol>
                <a:gridCol w="3068904">
                  <a:extLst>
                    <a:ext uri="{9D8B030D-6E8A-4147-A177-3AD203B41FA5}">
                      <a16:colId xmlns:a16="http://schemas.microsoft.com/office/drawing/2014/main" val="20002"/>
                    </a:ext>
                  </a:extLst>
                </a:gridCol>
              </a:tblGrid>
              <a:tr h="77009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err="1">
                          <a:ln>
                            <a:noFill/>
                          </a:ln>
                          <a:solidFill>
                            <a:schemeClr val="tx2"/>
                          </a:solidFill>
                          <a:effectLst/>
                          <a:latin typeface="Times New Roman" pitchFamily="18" charset="0"/>
                        </a:rPr>
                        <a:t>Tên</a:t>
                      </a:r>
                      <a:r>
                        <a:rPr kumimoji="0" lang="en-US" sz="2000" b="1" i="0" u="none" strike="noStrike" cap="none" normalizeH="0" baseline="0" dirty="0">
                          <a:ln>
                            <a:noFill/>
                          </a:ln>
                          <a:solidFill>
                            <a:schemeClr val="tx2"/>
                          </a:solidFill>
                          <a:effectLst/>
                          <a:latin typeface="Times New Roman" pitchFamily="18" charset="0"/>
                        </a:rPr>
                        <a:t> </a:t>
                      </a:r>
                      <a:r>
                        <a:rPr kumimoji="0" lang="en-US" sz="2000" b="1" i="0" u="none" strike="noStrike" cap="none" normalizeH="0" baseline="0" dirty="0" err="1">
                          <a:ln>
                            <a:noFill/>
                          </a:ln>
                          <a:solidFill>
                            <a:schemeClr val="tx2"/>
                          </a:solidFill>
                          <a:effectLst/>
                          <a:latin typeface="Times New Roman" pitchFamily="18" charset="0"/>
                        </a:rPr>
                        <a:t>công</a:t>
                      </a:r>
                      <a:r>
                        <a:rPr kumimoji="0" lang="en-US" sz="2000" b="1" i="0" u="none" strike="noStrike" cap="none" normalizeH="0" baseline="0" dirty="0">
                          <a:ln>
                            <a:noFill/>
                          </a:ln>
                          <a:solidFill>
                            <a:schemeClr val="tx2"/>
                          </a:solidFill>
                          <a:effectLst/>
                          <a:latin typeface="Times New Roman" pitchFamily="18" charset="0"/>
                        </a:rPr>
                        <a:t> </a:t>
                      </a:r>
                      <a:r>
                        <a:rPr kumimoji="0" lang="en-US" sz="2000" b="1" i="0" u="none" strike="noStrike" cap="none" normalizeH="0" baseline="0" dirty="0" err="1">
                          <a:ln>
                            <a:noFill/>
                          </a:ln>
                          <a:solidFill>
                            <a:schemeClr val="tx2"/>
                          </a:solidFill>
                          <a:effectLst/>
                          <a:latin typeface="Times New Roman" pitchFamily="18" charset="0"/>
                        </a:rPr>
                        <a:t>việc</a:t>
                      </a:r>
                      <a:endParaRPr kumimoji="0" lang="en-US" sz="2000" b="1" i="0" u="none" strike="noStrike" cap="none" normalizeH="0" baseline="0" dirty="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 Box 7"/>
          <p:cNvSpPr txBox="1">
            <a:spLocks noChangeArrowheads="1"/>
          </p:cNvSpPr>
          <p:nvPr/>
        </p:nvSpPr>
        <p:spPr bwMode="auto">
          <a:xfrm>
            <a:off x="1828800" y="204018"/>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Thảo luận và hoàn thành PHT số 2 :</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41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sp>
        <p:nvSpPr>
          <p:cNvPr id="16387" name="Text Box 7"/>
          <p:cNvSpPr txBox="1">
            <a:spLocks noChangeArrowheads="1"/>
          </p:cNvSpPr>
          <p:nvPr/>
        </p:nvSpPr>
        <p:spPr bwMode="auto">
          <a:xfrm>
            <a:off x="0" y="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1.3. Những </a:t>
            </a:r>
            <a:r>
              <a:rPr lang="en-US" altLang="en-US" sz="2800" dirty="0">
                <a:solidFill>
                  <a:srgbClr val="0000FF"/>
                </a:solidFill>
                <a:latin typeface="Times New Roman" panose="02020603050405020304" pitchFamily="18" charset="0"/>
                <a:cs typeface="Times New Roman" panose="02020603050405020304" pitchFamily="18" charset="0"/>
              </a:rPr>
              <a:t>công việc chăm sóc rừng sau khi trồng</a:t>
            </a:r>
          </a:p>
        </p:txBody>
      </p:sp>
      <p:graphicFrame>
        <p:nvGraphicFramePr>
          <p:cNvPr id="64568" name="Group 56"/>
          <p:cNvGraphicFramePr>
            <a:graphicFrameLocks noGrp="1"/>
          </p:cNvGraphicFramePr>
          <p:nvPr/>
        </p:nvGraphicFramePr>
        <p:xfrm>
          <a:off x="0" y="533400"/>
          <a:ext cx="9144000" cy="6324600"/>
        </p:xfrm>
        <a:graphic>
          <a:graphicData uri="http://schemas.openxmlformats.org/drawingml/2006/table">
            <a:tbl>
              <a:tblPr/>
              <a:tblGrid>
                <a:gridCol w="1497724">
                  <a:extLst>
                    <a:ext uri="{9D8B030D-6E8A-4147-A177-3AD203B41FA5}">
                      <a16:colId xmlns:a16="http://schemas.microsoft.com/office/drawing/2014/main" val="20000"/>
                    </a:ext>
                  </a:extLst>
                </a:gridCol>
                <a:gridCol w="4177862">
                  <a:extLst>
                    <a:ext uri="{9D8B030D-6E8A-4147-A177-3AD203B41FA5}">
                      <a16:colId xmlns:a16="http://schemas.microsoft.com/office/drawing/2014/main" val="20001"/>
                    </a:ext>
                  </a:extLst>
                </a:gridCol>
                <a:gridCol w="3468414">
                  <a:extLst>
                    <a:ext uri="{9D8B030D-6E8A-4147-A177-3AD203B41FA5}">
                      <a16:colId xmlns:a16="http://schemas.microsoft.com/office/drawing/2014/main" val="20002"/>
                    </a:ext>
                  </a:extLst>
                </a:gridCol>
              </a:tblGrid>
              <a:tr h="7894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Tên công việc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5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94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01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4554" name="Text Box 42"/>
          <p:cNvSpPr txBox="1">
            <a:spLocks noChangeArrowheads="1"/>
          </p:cNvSpPr>
          <p:nvPr/>
        </p:nvSpPr>
        <p:spPr bwMode="auto">
          <a:xfrm>
            <a:off x="1524000" y="1371600"/>
            <a:ext cx="403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Trồng cây dứa dại và một số cây</a:t>
            </a:r>
          </a:p>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khác làm hàng rào bao quanh</a:t>
            </a:r>
          </a:p>
        </p:txBody>
      </p:sp>
      <p:sp>
        <p:nvSpPr>
          <p:cNvPr id="64555" name="Text Box 43"/>
          <p:cNvSpPr txBox="1">
            <a:spLocks noChangeArrowheads="1"/>
          </p:cNvSpPr>
          <p:nvPr/>
        </p:nvSpPr>
        <p:spPr bwMode="auto">
          <a:xfrm>
            <a:off x="5715000" y="14478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Bảo vệ,tránh sự phá hại của thú rừng</a:t>
            </a:r>
          </a:p>
        </p:txBody>
      </p:sp>
      <p:sp>
        <p:nvSpPr>
          <p:cNvPr id="64556" name="Text Box 44"/>
          <p:cNvSpPr txBox="1">
            <a:spLocks noChangeArrowheads="1"/>
          </p:cNvSpPr>
          <p:nvPr/>
        </p:nvSpPr>
        <p:spPr bwMode="auto">
          <a:xfrm>
            <a:off x="1524000" y="2362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Chặt bỏ dây leo, cây dại chèn ép cây rừng</a:t>
            </a:r>
          </a:p>
        </p:txBody>
      </p:sp>
      <p:sp>
        <p:nvSpPr>
          <p:cNvPr id="64557" name="Text Box 45"/>
          <p:cNvSpPr txBox="1">
            <a:spLocks noChangeArrowheads="1"/>
          </p:cNvSpPr>
          <p:nvPr/>
        </p:nvSpPr>
        <p:spPr bwMode="auto">
          <a:xfrm>
            <a:off x="5791200" y="2438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Tránh sự chèn ép về ánh sáng, dinh dưỡng đối với cây rừng</a:t>
            </a:r>
          </a:p>
        </p:txBody>
      </p:sp>
      <p:sp>
        <p:nvSpPr>
          <p:cNvPr id="64558" name="Text Box 46"/>
          <p:cNvSpPr txBox="1">
            <a:spLocks noChangeArrowheads="1"/>
          </p:cNvSpPr>
          <p:nvPr/>
        </p:nvSpPr>
        <p:spPr bwMode="auto">
          <a:xfrm>
            <a:off x="1600200" y="33528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Diệt cỏ mọc xen với cây rừng</a:t>
            </a:r>
          </a:p>
        </p:txBody>
      </p:sp>
      <p:sp>
        <p:nvSpPr>
          <p:cNvPr id="64559" name="Text Box 47"/>
          <p:cNvSpPr txBox="1">
            <a:spLocks noChangeArrowheads="1"/>
          </p:cNvSpPr>
          <p:nvPr/>
        </p:nvSpPr>
        <p:spPr bwMode="auto">
          <a:xfrm>
            <a:off x="5715000" y="3352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Loại bỏ cây dại tranh ánh sáng, dinh dưỡng của cây rừng</a:t>
            </a:r>
          </a:p>
        </p:txBody>
      </p:sp>
      <p:sp>
        <p:nvSpPr>
          <p:cNvPr id="64560" name="Text Box 48"/>
          <p:cNvSpPr txBox="1">
            <a:spLocks noChangeArrowheads="1"/>
          </p:cNvSpPr>
          <p:nvPr/>
        </p:nvSpPr>
        <p:spPr bwMode="auto">
          <a:xfrm>
            <a:off x="1752600" y="42672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Dùng cuốc xới đất xung quanh gốc, vun vào gốc cây</a:t>
            </a:r>
          </a:p>
        </p:txBody>
      </p:sp>
      <p:sp>
        <p:nvSpPr>
          <p:cNvPr id="64562" name="Text Box 50"/>
          <p:cNvSpPr txBox="1">
            <a:spLocks noChangeArrowheads="1"/>
          </p:cNvSpPr>
          <p:nvPr/>
        </p:nvSpPr>
        <p:spPr bwMode="auto">
          <a:xfrm>
            <a:off x="5867400" y="42672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Giữ cho cây </a:t>
            </a:r>
            <a:r>
              <a:rPr lang="en-US" altLang="en-US" sz="2000" dirty="0" smtClean="0">
                <a:latin typeface="Times New Roman" panose="02020603050405020304" pitchFamily="18" charset="0"/>
                <a:cs typeface="Times New Roman" panose="02020603050405020304" pitchFamily="18" charset="0"/>
              </a:rPr>
              <a:t>vững, cung </a:t>
            </a:r>
            <a:r>
              <a:rPr lang="en-US" altLang="en-US" sz="2000" dirty="0">
                <a:latin typeface="Times New Roman" panose="02020603050405020304" pitchFamily="18" charset="0"/>
                <a:cs typeface="Times New Roman" panose="02020603050405020304" pitchFamily="18" charset="0"/>
              </a:rPr>
              <a:t>cấp dinh dưỡng cho cây</a:t>
            </a:r>
          </a:p>
        </p:txBody>
      </p:sp>
      <p:sp>
        <p:nvSpPr>
          <p:cNvPr id="64563" name="Text Box 51"/>
          <p:cNvSpPr txBox="1">
            <a:spLocks noChangeArrowheads="1"/>
          </p:cNvSpPr>
          <p:nvPr/>
        </p:nvSpPr>
        <p:spPr bwMode="auto">
          <a:xfrm>
            <a:off x="1676400" y="5105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Cung cấp phân bón cho cây ngay trong năm đầu</a:t>
            </a:r>
          </a:p>
        </p:txBody>
      </p:sp>
      <p:sp>
        <p:nvSpPr>
          <p:cNvPr id="64564" name="Text Box 52"/>
          <p:cNvSpPr txBox="1">
            <a:spLocks noChangeArrowheads="1"/>
          </p:cNvSpPr>
          <p:nvPr/>
        </p:nvSpPr>
        <p:spPr bwMode="auto">
          <a:xfrm>
            <a:off x="5715000" y="51816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Bổ sung kịp thời dinh dưỡng cho cây</a:t>
            </a:r>
          </a:p>
        </p:txBody>
      </p:sp>
      <p:sp>
        <p:nvSpPr>
          <p:cNvPr id="64565" name="Text Box 53"/>
          <p:cNvSpPr txBox="1">
            <a:spLocks noChangeArrowheads="1"/>
          </p:cNvSpPr>
          <p:nvPr/>
        </p:nvSpPr>
        <p:spPr bwMode="auto">
          <a:xfrm>
            <a:off x="1447800" y="59436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Tỉa cây ở hố có nhiều cây,để lại 1 cây/hố.Trồng vào chỗ cây chết,thưa</a:t>
            </a:r>
          </a:p>
        </p:txBody>
      </p:sp>
      <p:sp>
        <p:nvSpPr>
          <p:cNvPr id="64566" name="Text Box 54"/>
          <p:cNvSpPr txBox="1">
            <a:spLocks noChangeArrowheads="1"/>
          </p:cNvSpPr>
          <p:nvPr/>
        </p:nvSpPr>
        <p:spPr bwMode="auto">
          <a:xfrm>
            <a:off x="5867400" y="60960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Đảm bảo mật độ cây rừng</a:t>
            </a:r>
          </a:p>
        </p:txBody>
      </p:sp>
    </p:spTree>
    <p:extLst>
      <p:ext uri="{BB962C8B-B14F-4D97-AF65-F5344CB8AC3E}">
        <p14:creationId xmlns:p14="http://schemas.microsoft.com/office/powerpoint/2010/main" val="324051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54"/>
                                        </p:tgtEl>
                                        <p:attrNameLst>
                                          <p:attrName>style.visibility</p:attrName>
                                        </p:attrNameLst>
                                      </p:cBhvr>
                                      <p:to>
                                        <p:strVal val="visible"/>
                                      </p:to>
                                    </p:set>
                                    <p:animEffect transition="in" filter="diamond(in)">
                                      <p:cBhvr>
                                        <p:cTn id="7" dur="2000"/>
                                        <p:tgtEl>
                                          <p:spTgt spid="645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4555"/>
                                        </p:tgtEl>
                                        <p:attrNameLst>
                                          <p:attrName>style.visibility</p:attrName>
                                        </p:attrNameLst>
                                      </p:cBhvr>
                                      <p:to>
                                        <p:strVal val="visible"/>
                                      </p:to>
                                    </p:set>
                                    <p:animEffect transition="in" filter="diamond(in)">
                                      <p:cBhvr>
                                        <p:cTn id="10" dur="2000"/>
                                        <p:tgtEl>
                                          <p:spTgt spid="64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4556"/>
                                        </p:tgtEl>
                                        <p:attrNameLst>
                                          <p:attrName>style.visibility</p:attrName>
                                        </p:attrNameLst>
                                      </p:cBhvr>
                                      <p:to>
                                        <p:strVal val="visible"/>
                                      </p:to>
                                    </p:set>
                                    <p:animEffect transition="in" filter="diamond(in)">
                                      <p:cBhvr>
                                        <p:cTn id="15" dur="2000"/>
                                        <p:tgtEl>
                                          <p:spTgt spid="6455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4557"/>
                                        </p:tgtEl>
                                        <p:attrNameLst>
                                          <p:attrName>style.visibility</p:attrName>
                                        </p:attrNameLst>
                                      </p:cBhvr>
                                      <p:to>
                                        <p:strVal val="visible"/>
                                      </p:to>
                                    </p:set>
                                    <p:animEffect transition="in" filter="diamond(in)">
                                      <p:cBhvr>
                                        <p:cTn id="18" dur="2000"/>
                                        <p:tgtEl>
                                          <p:spTgt spid="645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4558"/>
                                        </p:tgtEl>
                                        <p:attrNameLst>
                                          <p:attrName>style.visibility</p:attrName>
                                        </p:attrNameLst>
                                      </p:cBhvr>
                                      <p:to>
                                        <p:strVal val="visible"/>
                                      </p:to>
                                    </p:set>
                                    <p:animEffect transition="in" filter="diamond(in)">
                                      <p:cBhvr>
                                        <p:cTn id="23" dur="2000"/>
                                        <p:tgtEl>
                                          <p:spTgt spid="6455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4559"/>
                                        </p:tgtEl>
                                        <p:attrNameLst>
                                          <p:attrName>style.visibility</p:attrName>
                                        </p:attrNameLst>
                                      </p:cBhvr>
                                      <p:to>
                                        <p:strVal val="visible"/>
                                      </p:to>
                                    </p:set>
                                    <p:animEffect transition="in" filter="diamond(in)">
                                      <p:cBhvr>
                                        <p:cTn id="26" dur="2000"/>
                                        <p:tgtEl>
                                          <p:spTgt spid="645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4560"/>
                                        </p:tgtEl>
                                        <p:attrNameLst>
                                          <p:attrName>style.visibility</p:attrName>
                                        </p:attrNameLst>
                                      </p:cBhvr>
                                      <p:to>
                                        <p:strVal val="visible"/>
                                      </p:to>
                                    </p:set>
                                    <p:animEffect transition="in" filter="diamond(in)">
                                      <p:cBhvr>
                                        <p:cTn id="31" dur="2000"/>
                                        <p:tgtEl>
                                          <p:spTgt spid="64560"/>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62"/>
                                        </p:tgtEl>
                                        <p:attrNameLst>
                                          <p:attrName>style.visibility</p:attrName>
                                        </p:attrNameLst>
                                      </p:cBhvr>
                                      <p:to>
                                        <p:strVal val="visible"/>
                                      </p:to>
                                    </p:set>
                                    <p:animEffect transition="in" filter="diamond(in)">
                                      <p:cBhvr>
                                        <p:cTn id="34" dur="2000"/>
                                        <p:tgtEl>
                                          <p:spTgt spid="645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4563"/>
                                        </p:tgtEl>
                                        <p:attrNameLst>
                                          <p:attrName>style.visibility</p:attrName>
                                        </p:attrNameLst>
                                      </p:cBhvr>
                                      <p:to>
                                        <p:strVal val="visible"/>
                                      </p:to>
                                    </p:set>
                                    <p:animEffect transition="in" filter="diamond(in)">
                                      <p:cBhvr>
                                        <p:cTn id="39" dur="2000"/>
                                        <p:tgtEl>
                                          <p:spTgt spid="64563"/>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4564"/>
                                        </p:tgtEl>
                                        <p:attrNameLst>
                                          <p:attrName>style.visibility</p:attrName>
                                        </p:attrNameLst>
                                      </p:cBhvr>
                                      <p:to>
                                        <p:strVal val="visible"/>
                                      </p:to>
                                    </p:set>
                                    <p:animEffect transition="in" filter="diamond(in)">
                                      <p:cBhvr>
                                        <p:cTn id="42" dur="2000"/>
                                        <p:tgtEl>
                                          <p:spTgt spid="645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4565"/>
                                        </p:tgtEl>
                                        <p:attrNameLst>
                                          <p:attrName>style.visibility</p:attrName>
                                        </p:attrNameLst>
                                      </p:cBhvr>
                                      <p:to>
                                        <p:strVal val="visible"/>
                                      </p:to>
                                    </p:set>
                                    <p:animEffect transition="in" filter="diamond(in)">
                                      <p:cBhvr>
                                        <p:cTn id="47" dur="2000"/>
                                        <p:tgtEl>
                                          <p:spTgt spid="6456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64566"/>
                                        </p:tgtEl>
                                        <p:attrNameLst>
                                          <p:attrName>style.visibility</p:attrName>
                                        </p:attrNameLst>
                                      </p:cBhvr>
                                      <p:to>
                                        <p:strVal val="visible"/>
                                      </p:to>
                                    </p:set>
                                    <p:animEffect transition="in" filter="diamond(in)">
                                      <p:cBhvr>
                                        <p:cTn id="50" dur="2000"/>
                                        <p:tgtEl>
                                          <p:spTgt spid="6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p:bldP spid="64555" grpId="0"/>
      <p:bldP spid="64556" grpId="0"/>
      <p:bldP spid="64557" grpId="0"/>
      <p:bldP spid="64558" grpId="0"/>
      <p:bldP spid="64559" grpId="0"/>
      <p:bldP spid="64560" grpId="0"/>
      <p:bldP spid="64562" grpId="0"/>
      <p:bldP spid="64563" grpId="0"/>
      <p:bldP spid="64564" grpId="0"/>
      <p:bldP spid="64565" grpId="0"/>
      <p:bldP spid="64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noChangeArrowheads="1"/>
          </p:cNvSpPr>
          <p:nvPr>
            <p:ph idx="1"/>
          </p:nvPr>
        </p:nvSpPr>
        <p:spPr>
          <a:xfrm>
            <a:off x="5095875" y="2362200"/>
            <a:ext cx="3921125" cy="4724400"/>
          </a:xfrm>
        </p:spPr>
        <p:txBody>
          <a:bodyPr/>
          <a:lstStyle/>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Trồng cây dứa dại và một số cây khác làm thành hàng rào dày bao quanh khu trồng rừng</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Với cây trồng phân tán làm rào bằng tre nứa bao quanh từng cây</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p:txBody>
      </p:sp>
      <p:sp>
        <p:nvSpPr>
          <p:cNvPr id="7171" name="Title 1"/>
          <p:cNvSpPr>
            <a:spLocks noGrp="1"/>
          </p:cNvSpPr>
          <p:nvPr>
            <p:ph type="title"/>
          </p:nvPr>
        </p:nvSpPr>
        <p:spPr>
          <a:xfrm>
            <a:off x="26988" y="533400"/>
            <a:ext cx="9002712" cy="354013"/>
          </a:xfrm>
        </p:spPr>
        <p:txBody>
          <a:bodyPr rtlCol="0">
            <a:normAutofit fontScale="90000"/>
          </a:bodyPr>
          <a:lstStyle/>
          <a:p>
            <a:pPr algn="l" eaLnBrk="1" fontAlgn="auto" hangingPunct="1">
              <a:spcAft>
                <a:spcPts val="0"/>
              </a:spcAft>
              <a:defRPr/>
            </a:pPr>
            <a:r>
              <a:rPr lang="en-US" sz="3600" b="1" dirty="0" smtClean="0">
                <a:solidFill>
                  <a:srgbClr val="FF0000"/>
                </a:solidFill>
              </a:rPr>
              <a:t>1.3</a:t>
            </a:r>
            <a:r>
              <a:rPr lang="vi-VN" sz="3600" b="1" dirty="0" smtClean="0">
                <a:solidFill>
                  <a:srgbClr val="FF0000"/>
                </a:solidFill>
              </a:rPr>
              <a:t>. </a:t>
            </a:r>
            <a:r>
              <a:rPr lang="vi-VN" sz="3600" b="1" dirty="0">
                <a:solidFill>
                  <a:srgbClr val="FF0000"/>
                </a:solidFill>
              </a:rPr>
              <a:t>Những công việc chăm sóc rừng sau khi trồng</a:t>
            </a:r>
            <a:br>
              <a:rPr lang="vi-VN" sz="3600" b="1" dirty="0">
                <a:solidFill>
                  <a:srgbClr val="FF0000"/>
                </a:solidFill>
              </a:rPr>
            </a:br>
            <a:endParaRPr lang="vi-VN" sz="4800" b="1" u="sng" dirty="0">
              <a:solidFill>
                <a:srgbClr val="7030A0"/>
              </a:solidFill>
            </a:endParaRPr>
          </a:p>
        </p:txBody>
      </p:sp>
      <p:pic>
        <p:nvPicPr>
          <p:cNvPr id="15364" name="Picture 4" descr="Káº¿t quáº£ hÃ¬nh áº£nh cho hÃ ng rÃ o cÃ¢y r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49942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9023" y="1647825"/>
            <a:ext cx="4648200" cy="585788"/>
          </a:xfrm>
          <a:prstGeom prst="rect">
            <a:avLst/>
          </a:prstGeom>
        </p:spPr>
        <p:txBody>
          <a:bodyPr>
            <a:spAutoFit/>
          </a:bodyPr>
          <a:lstStyle/>
          <a:p>
            <a:pPr eaLnBrk="1" hangingPunct="1">
              <a:defRPr/>
            </a:pPr>
            <a:r>
              <a:rPr lang="vi-VN" sz="3200" b="1" dirty="0" smtClean="0">
                <a:solidFill>
                  <a:srgbClr val="FF0000"/>
                </a:solidFill>
                <a:latin typeface="+mj-lt"/>
              </a:rPr>
              <a:t> </a:t>
            </a:r>
            <a:r>
              <a:rPr lang="vi-VN" sz="3200" b="1" dirty="0">
                <a:solidFill>
                  <a:srgbClr val="FF0000"/>
                </a:solidFill>
                <a:latin typeface="+mj-lt"/>
              </a:rPr>
              <a:t>Làm rào bảo vệ</a:t>
            </a:r>
            <a:endParaRPr lang="en-US" sz="3200" dirty="0">
              <a:solidFill>
                <a:srgbClr val="FF0000"/>
              </a:solidFill>
              <a:latin typeface="+mj-lt"/>
            </a:endParaRPr>
          </a:p>
        </p:txBody>
      </p:sp>
    </p:spTree>
    <p:extLst>
      <p:ext uri="{BB962C8B-B14F-4D97-AF65-F5344CB8AC3E}">
        <p14:creationId xmlns:p14="http://schemas.microsoft.com/office/powerpoint/2010/main" val="69765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362">
                                            <p:txEl>
                                              <p:pRg st="0" end="0"/>
                                            </p:txEl>
                                          </p:spTgt>
                                        </p:tgtEl>
                                        <p:attrNameLst>
                                          <p:attrName>style.visibility</p:attrName>
                                        </p:attrNameLst>
                                      </p:cBhvr>
                                      <p:to>
                                        <p:strVal val="visible"/>
                                      </p:to>
                                    </p:set>
                                    <p:animEffect transition="in" filter="barn(inVertical)">
                                      <p:cBhvr>
                                        <p:cTn id="16" dur="500"/>
                                        <p:tgtEl>
                                          <p:spTgt spid="15362">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Effect transition="in" filter="barn(inVertical)">
                                      <p:cBhvr>
                                        <p:cTn id="19"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7794" y="1905000"/>
            <a:ext cx="2199641"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Phát </a:t>
            </a:r>
            <a:r>
              <a:rPr lang="vi-VN" sz="3200" b="1" dirty="0">
                <a:solidFill>
                  <a:srgbClr val="FF0000"/>
                </a:solidFill>
                <a:latin typeface="+mj-lt"/>
              </a:rPr>
              <a:t>quang</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430338"/>
            <a:ext cx="51816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15000" y="2743200"/>
            <a:ext cx="3048000" cy="1384300"/>
          </a:xfrm>
          <a:prstGeom prst="rect">
            <a:avLst/>
          </a:prstGeom>
        </p:spPr>
        <p:txBody>
          <a:bodyPr>
            <a:spAutoFit/>
          </a:bodyPr>
          <a:lstStyle/>
          <a:p>
            <a:pPr eaLnBrk="1" fontAlgn="auto" hangingPunct="1">
              <a:spcBef>
                <a:spcPct val="20000"/>
              </a:spcBef>
              <a:spcAft>
                <a:spcPts val="0"/>
              </a:spcAft>
              <a:defRPr/>
            </a:pPr>
            <a:r>
              <a:rPr lang="vi-VN" sz="2800" dirty="0">
                <a:solidFill>
                  <a:prstClr val="black"/>
                </a:solidFill>
                <a:latin typeface="Times New Roman" panose="02020603050405020304" pitchFamily="18" charset="0"/>
                <a:cs typeface="+mn-cs"/>
              </a:rPr>
              <a:t>Chặt bỏ dây leo, cây hoang dại chèn ép cây rừng trồng</a:t>
            </a:r>
          </a:p>
        </p:txBody>
      </p:sp>
    </p:spTree>
    <p:extLst>
      <p:ext uri="{BB962C8B-B14F-4D97-AF65-F5344CB8AC3E}">
        <p14:creationId xmlns:p14="http://schemas.microsoft.com/office/powerpoint/2010/main" val="185690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1194</Words>
  <Application>Microsoft Office PowerPoint</Application>
  <PresentationFormat>On-screen Show (4:3)</PresentationFormat>
  <Paragraphs>175</Paragraphs>
  <Slides>33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.VnTime</vt:lpstr>
      <vt:lpstr>Arial</vt:lpstr>
      <vt:lpstr>Calibri</vt:lpstr>
      <vt:lpstr>Constantia</vt:lpstr>
      <vt:lpstr>Times New Roman</vt:lpstr>
      <vt:lpstr>VNI-Bodon-Poster</vt:lpstr>
      <vt:lpstr>VNI-Times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Những công việc chăm sóc rừng sau khi trồng </vt:lpstr>
      <vt:lpstr>PowerPoint Presentation</vt:lpstr>
      <vt:lpstr>PowerPoint Presentation</vt:lpstr>
      <vt:lpstr>PowerPoint Presentation</vt:lpstr>
      <vt:lpstr>PowerPoint Presentation</vt:lpstr>
      <vt:lpstr>PowerPoint Presentation</vt:lpstr>
      <vt:lpstr>PowerPoint Presentation</vt:lpstr>
      <vt:lpstr>Trò chơi : Ai nhanh hơn trong 3 phút</vt:lpstr>
      <vt:lpstr>PowerPoint Presentation</vt:lpstr>
      <vt:lpstr>PowerPoint Presentation</vt:lpstr>
      <vt:lpstr>PowerPoint Presentation</vt:lpstr>
      <vt:lpstr>Có người nói rừng được phát triển hoặc bị tàn phá cũng không ảnh hưởng gì đến đời sống của những người sống ở thành phố hay vùng đồng bằng xa rừng. Điều đó đúng hay sai? Vì sao ?</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Admin</cp:lastModifiedBy>
  <cp:revision>155</cp:revision>
  <dcterms:created xsi:type="dcterms:W3CDTF">2015-12-22T13:58:21Z</dcterms:created>
  <dcterms:modified xsi:type="dcterms:W3CDTF">2022-07-28T10:56:37Z</dcterms:modified>
</cp:coreProperties>
</file>